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90" r:id="rId4"/>
    <p:sldId id="289" r:id="rId5"/>
    <p:sldId id="283" r:id="rId6"/>
    <p:sldId id="284" r:id="rId7"/>
    <p:sldId id="291" r:id="rId8"/>
    <p:sldId id="295" r:id="rId9"/>
    <p:sldId id="296" r:id="rId10"/>
    <p:sldId id="285" r:id="rId11"/>
    <p:sldId id="286" r:id="rId12"/>
    <p:sldId id="297" r:id="rId13"/>
    <p:sldId id="280" r:id="rId14"/>
  </p:sldIdLst>
  <p:sldSz cx="9144000" cy="5143500" type="screen16x9"/>
  <p:notesSz cx="6858000" cy="9144000"/>
  <p:embeddedFontLst>
    <p:embeddedFont>
      <p:font typeface="Franklin Gothic Medium Cond" pitchFamily="34" charset="0"/>
      <p:regular r:id="rId17"/>
    </p:embeddedFont>
    <p:embeddedFont>
      <p:font typeface="Corbel" pitchFamily="34" charset="0"/>
      <p:regular r:id="rId18"/>
      <p:bold r:id="rId19"/>
      <p:italic r:id="rId20"/>
      <p:boldItalic r:id="rId21"/>
    </p:embeddedFont>
    <p:embeddedFont>
      <p:font typeface="Bebas Neue Regular" charset="-52"/>
      <p:regular r:id="rId22"/>
    </p:embeddedFont>
    <p:embeddedFont>
      <p:font typeface="Wingdings 2" pitchFamily="18" charset="2"/>
      <p:regular r:id="rId23"/>
    </p:embeddedFon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Verdana" pitchFamily="34" charset="0"/>
      <p:regular r:id="rId32"/>
      <p:bold r:id="rId33"/>
      <p:italic r:id="rId34"/>
      <p:boldItalic r:id="rId35"/>
    </p:embeddedFont>
    <p:embeddedFont>
      <p:font typeface="Gill Sans MT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C0C0C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D33D5"/>
    <a:srgbClr val="FFFFFF"/>
    <a:srgbClr val="D2E428"/>
    <a:srgbClr val="58C4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431" autoAdjust="0"/>
  </p:normalViewPr>
  <p:slideViewPr>
    <p:cSldViewPr>
      <p:cViewPr>
        <p:scale>
          <a:sx n="120" d="100"/>
          <a:sy n="120" d="100"/>
        </p:scale>
        <p:origin x="-370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212534.5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153267.29999999999</c:v>
                </c:pt>
              </c:numCache>
            </c:numRef>
          </c:val>
          <c:bubble3D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76104.800000000003</c:v>
                </c:pt>
              </c:numCache>
            </c:numRef>
          </c:val>
          <c:bubble3D val="1"/>
        </c:ser>
        <c:axId val="137778688"/>
        <c:axId val="137777152"/>
      </c:barChart>
      <c:valAx>
        <c:axId val="137777152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crossAx val="137778688"/>
        <c:crosses val="autoZero"/>
        <c:crossBetween val="between"/>
      </c:valAx>
      <c:catAx>
        <c:axId val="137778688"/>
        <c:scaling>
          <c:orientation val="minMax"/>
        </c:scaling>
        <c:axPos val="b"/>
        <c:numFmt formatCode="General" sourceLinked="1"/>
        <c:majorTickMark val="none"/>
        <c:tickLblPos val="nextTo"/>
        <c:crossAx val="137777152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dLbls>
            <c:dLbl>
              <c:idx val="0"/>
              <c:layout>
                <c:manualLayout>
                  <c:x val="9.5433242243100194E-2"/>
                  <c:y val="5.7106053149606664E-2"/>
                </c:manualLayout>
              </c:layout>
              <c:tx>
                <c:rich>
                  <a:bodyPr/>
                  <a:lstStyle/>
                  <a:p>
                    <a:endParaRPr lang="ru-RU" sz="1400" b="0" i="0" u="none" strike="noStrike" kern="1200" baseline="0" dirty="0" err="1" smtClean="0">
                      <a:solidFill>
                        <a:schemeClr val="tx1"/>
                      </a:solidFill>
                      <a:latin typeface="Bebas Neue Regular" pitchFamily="2" charset="-52"/>
                      <a:ea typeface="+mn-ea"/>
                      <a:cs typeface="+mn-cs"/>
                    </a:endParaRP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НДФЛ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148 213,0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9.1202092471334734E-2"/>
                  <c:y val="-0.18991879921259908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Акцизы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5 806,6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5.4605070819176524E-2"/>
                  <c:y val="1.589788385826774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Налог на имущество физических лиц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15 514,9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2.1692546419938212E-3"/>
                  <c:y val="3.0425688976378012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Земельный налог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43 000,0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5.6606232895290765E-2"/>
                  <c:y val="-2.121874999999999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Доходы от использования имущества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55 400,0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6.2061324298635534E-2"/>
                  <c:y val="-7.461269685039442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Доходы от оказания платных услуг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5 729,0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3.4330697856079812E-2"/>
                  <c:y val="8.017568897637800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Доходы от продажи материальных и нематериальных активов 90 138,3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0.16642219620452722"/>
                  <c:y val="1.48499015748031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Штрафы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1 000,0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0.21747290237066391"/>
                  <c:y val="3.9062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Прочие неналоговые доходы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1 000,0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148213</c:v>
                </c:pt>
                <c:pt idx="1">
                  <c:v>5806.6</c:v>
                </c:pt>
                <c:pt idx="2">
                  <c:v>15514.9</c:v>
                </c:pt>
                <c:pt idx="3">
                  <c:v>43000</c:v>
                </c:pt>
                <c:pt idx="4">
                  <c:v>55400</c:v>
                </c:pt>
                <c:pt idx="5">
                  <c:v>5729</c:v>
                </c:pt>
                <c:pt idx="6">
                  <c:v>90138.3</c:v>
                </c:pt>
                <c:pt idx="7">
                  <c:v>1000</c:v>
                </c:pt>
                <c:pt idx="8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  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0.4338380380532158</c:v>
                </c:pt>
                <c:pt idx="1">
                  <c:v>1.6996646392420385E-2</c:v>
                </c:pt>
                <c:pt idx="2">
                  <c:v>4.5414057988110712E-2</c:v>
                </c:pt>
                <c:pt idx="3">
                  <c:v>0.12586639253161536</c:v>
                </c:pt>
                <c:pt idx="4">
                  <c:v>0.16216274758724392</c:v>
                </c:pt>
                <c:pt idx="5">
                  <c:v>1.676950146078196E-2</c:v>
                </c:pt>
                <c:pt idx="6">
                  <c:v>0.26384610813796522</c:v>
                </c:pt>
                <c:pt idx="7">
                  <c:v>2.927125407711987E-3</c:v>
                </c:pt>
                <c:pt idx="8">
                  <c:v>2.927125407711987E-3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6714260717410457"/>
          <c:y val="0.21657287904663253"/>
          <c:w val="0.32265923009623793"/>
          <c:h val="0.688334873130082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dLbls>
            <c:dLbl>
              <c:idx val="0"/>
              <c:layout>
                <c:manualLayout>
                  <c:x val="0.20543449256343119"/>
                  <c:y val="1.4814711124798194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Общегосударственные вопросы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51  803,9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638521434820655"/>
                  <c:y val="0.28858007409688724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Национальная безопасность и правоохранительная деятельность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5</a:t>
                    </a:r>
                    <a:r>
                      <a:rPr lang="ru-RU" sz="1400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430,0</a:t>
                    </a:r>
                    <a:endParaRPr lang="ru-RU" sz="1400" kern="1200" dirty="0" smtClean="0">
                      <a:solidFill>
                        <a:schemeClr val="tx1"/>
                      </a:solidFill>
                      <a:latin typeface="Bebas Neue Regular" pitchFamily="2" charset="-52"/>
                      <a:ea typeface="+mn-ea"/>
                      <a:cs typeface="+mn-cs"/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5.7168307086614183E-2"/>
                  <c:y val="0.28982147689838383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Национальная экономика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59 202,0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1706660104986877"/>
                  <c:y val="-0.19882042237091369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Жилищно-коммунальное хозяйство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250 996,9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0.10457808398950152"/>
                  <c:y val="0.19624294778274523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Образование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973,7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0.177857228783902"/>
                  <c:y val="0.1787377399516597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Культура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66 022,4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0.10038648293963259"/>
                  <c:y val="-6.518472894911212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Социальная политика 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3 169,7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0.13403893263342154"/>
                  <c:y val="-5.1302061461220502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Физическая культура и спорт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1 455,0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-0.29392541557305474"/>
                  <c:y val="9.8764663064476246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Средства массовой информации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2</a:t>
                    </a:r>
                    <a:r>
                      <a:rPr lang="ru-RU" sz="1400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853,0</a:t>
                    </a:r>
                    <a:endParaRPr lang="ru-RU" sz="1400" kern="1200" dirty="0" smtClean="0">
                      <a:solidFill>
                        <a:schemeClr val="tx1"/>
                      </a:solidFill>
                      <a:latin typeface="Bebas Neue Regular" pitchFamily="2" charset="-52"/>
                      <a:ea typeface="+mn-ea"/>
                      <a:cs typeface="+mn-cs"/>
                    </a:endParaRP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51803.9</c:v>
                </c:pt>
                <c:pt idx="1">
                  <c:v>5430</c:v>
                </c:pt>
                <c:pt idx="2">
                  <c:v>59202</c:v>
                </c:pt>
                <c:pt idx="3">
                  <c:v>250996.9</c:v>
                </c:pt>
                <c:pt idx="4">
                  <c:v>973.7</c:v>
                </c:pt>
                <c:pt idx="5">
                  <c:v>66022.399999999994</c:v>
                </c:pt>
                <c:pt idx="6">
                  <c:v>3169.7</c:v>
                </c:pt>
                <c:pt idx="7">
                  <c:v>1455</c:v>
                </c:pt>
                <c:pt idx="8">
                  <c:v>2853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7B4E-B754-4299-A87D-39E274023541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B60B-F5FE-48D5-92B2-0219A0FB8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610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2DC3-F9DB-47A6-B861-2B5F2540BC7C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20EE-C6F6-4765-9088-1A6BD0A2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4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24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857238"/>
            <a:ext cx="6143668" cy="35719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  <a:t>Проект  </a:t>
            </a:r>
            <a:r>
              <a:rPr lang="ru-RU" sz="3000" b="1" dirty="0" smtClean="0">
                <a:ln w="19050">
                  <a:noFill/>
                </a:ln>
                <a:latin typeface="Franklin Gothic Medium Cond" pitchFamily="34" charset="0"/>
              </a:rPr>
              <a:t>Бюджета </a:t>
            </a:r>
            <a:br>
              <a:rPr lang="ru-RU" sz="3000" b="1" dirty="0" smtClean="0">
                <a:ln w="19050">
                  <a:noFill/>
                </a:ln>
                <a:latin typeface="Franklin Gothic Medium Cond" pitchFamily="34" charset="0"/>
              </a:rPr>
            </a:br>
            <a:r>
              <a:rPr lang="ru-RU" sz="3000" b="1" dirty="0" smtClean="0">
                <a:ln w="19050">
                  <a:noFill/>
                </a:ln>
                <a:latin typeface="Franklin Gothic Medium Cond" pitchFamily="34" charset="0"/>
              </a:rPr>
              <a:t>Кировского городского поселения</a:t>
            </a:r>
            <a: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  <a:t/>
            </a:r>
            <a:b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</a:br>
            <a: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  <a:t>Кировского </a:t>
            </a:r>
            <a:r>
              <a:rPr lang="ru-RU" sz="3000" b="1" dirty="0" smtClean="0">
                <a:ln w="19050">
                  <a:noFill/>
                </a:ln>
                <a:latin typeface="Franklin Gothic Medium Cond" pitchFamily="34" charset="0"/>
              </a:rPr>
              <a:t> муниципального  района</a:t>
            </a:r>
            <a: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  <a:t/>
            </a:r>
            <a:b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</a:br>
            <a: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  <a:t>Ленинградской  области</a:t>
            </a:r>
            <a:b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</a:br>
            <a: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  <a:t>на   </a:t>
            </a:r>
            <a:r>
              <a:rPr lang="ru-RU" sz="3000" b="1" dirty="0" smtClean="0">
                <a:ln w="19050">
                  <a:noFill/>
                </a:ln>
                <a:latin typeface="Franklin Gothic Medium Cond" pitchFamily="34" charset="0"/>
              </a:rPr>
              <a:t>2025  </a:t>
            </a:r>
            <a: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  <a:t>год</a:t>
            </a:r>
            <a:b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</a:br>
            <a: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  <a:t>и   на плановый  период</a:t>
            </a:r>
            <a:b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</a:br>
            <a:r>
              <a:rPr lang="ru-RU" sz="3000" b="1" dirty="0" smtClean="0">
                <a:ln w="19050">
                  <a:noFill/>
                </a:ln>
                <a:latin typeface="Franklin Gothic Medium Cond" pitchFamily="34" charset="0"/>
              </a:rPr>
              <a:t>2026  </a:t>
            </a:r>
            <a: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  <a:t>и  </a:t>
            </a:r>
            <a:r>
              <a:rPr lang="ru-RU" sz="3000" b="1" dirty="0" smtClean="0">
                <a:ln w="19050">
                  <a:noFill/>
                </a:ln>
                <a:latin typeface="Franklin Gothic Medium Cond" pitchFamily="34" charset="0"/>
              </a:rPr>
              <a:t>20</a:t>
            </a:r>
            <a:r>
              <a:rPr lang="en-US" sz="3000" b="1" dirty="0" smtClean="0">
                <a:ln w="19050">
                  <a:noFill/>
                </a:ln>
                <a:latin typeface="Franklin Gothic Medium Cond" pitchFamily="34" charset="0"/>
              </a:rPr>
              <a:t>2</a:t>
            </a:r>
            <a:r>
              <a:rPr lang="ru-RU" sz="3000" b="1" dirty="0" smtClean="0">
                <a:ln w="19050">
                  <a:noFill/>
                </a:ln>
                <a:latin typeface="Franklin Gothic Medium Cond" pitchFamily="34" charset="0"/>
              </a:rPr>
              <a:t>7  </a:t>
            </a:r>
            <a:r>
              <a:rPr lang="ru-RU" sz="3000" b="1" dirty="0">
                <a:ln w="19050">
                  <a:noFill/>
                </a:ln>
                <a:latin typeface="Franklin Gothic Medium Cond" pitchFamily="34" charset="0"/>
              </a:rPr>
              <a:t>гг.</a:t>
            </a:r>
          </a:p>
        </p:txBody>
      </p:sp>
      <p:pic>
        <p:nvPicPr>
          <p:cNvPr id="3" name="Picture 2" descr="C:\Users\user\Desktop\kirovsk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642910" cy="739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00100" y="0"/>
            <a:ext cx="7316316" cy="84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  <a:ea typeface="+mj-ea"/>
                <a:cs typeface="+mj-cs"/>
              </a:rPr>
              <a:t>Показатели расходов бюджета по разделам и подразделам классификации расходов  бюджетов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07155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179 863,6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3" y="136013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57  067,5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7" y="1712560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35  519,5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Picture 3" descr="ГЕРБ -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4244647"/>
              </p:ext>
            </p:extLst>
          </p:nvPr>
        </p:nvGraphicFramePr>
        <p:xfrm>
          <a:off x="142844" y="857238"/>
          <a:ext cx="8858314" cy="421177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463988"/>
                <a:gridCol w="922392"/>
                <a:gridCol w="1252646"/>
                <a:gridCol w="1181066"/>
                <a:gridCol w="1038222"/>
              </a:tblGrid>
              <a:tr h="164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(</a:t>
                      </a:r>
                      <a:r>
                        <a:rPr lang="ru-RU" sz="1050" b="1" u="none" strike="noStrike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5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</a:tr>
              <a:tr h="164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46 830,1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1 803,9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53 477,8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57 591,3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21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087,8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833,2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068,4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324,0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791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874,3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685,5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940,7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217,7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31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34 847,7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39 622,6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42 538,7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46 119,6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857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1 033,3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152,6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3 501,1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485,9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010,0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930,0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930,0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03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590,2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430,0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530,0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530,0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141,8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281,3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070,0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21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1 167,1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1 230,0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1 230,0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1 230,0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92 797,1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59 202,0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28 161,5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26 606,3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27 902,4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41 599,9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2 962,8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13 407,6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национальные экономики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64 894,7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17 602,1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15 198,7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13 198,7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69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00100" y="0"/>
            <a:ext cx="7316316" cy="84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  <a:ea typeface="+mj-ea"/>
                <a:cs typeface="+mj-cs"/>
              </a:rPr>
              <a:t>Показатели расходов бюджета по разделам и подразделам классификации расходов  бюджетов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07155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179 863,6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3" y="136013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57  067,5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7" y="1712560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35  519,5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Picture 3" descr="ГЕРБ -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374500"/>
              </p:ext>
            </p:extLst>
          </p:nvPr>
        </p:nvGraphicFramePr>
        <p:xfrm>
          <a:off x="251520" y="970558"/>
          <a:ext cx="8606759" cy="403008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184247"/>
                <a:gridCol w="966121"/>
                <a:gridCol w="1197759"/>
                <a:gridCol w="1129316"/>
                <a:gridCol w="1129316"/>
              </a:tblGrid>
              <a:tr h="1752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(</a:t>
                      </a:r>
                      <a:r>
                        <a:rPr lang="ru-RU" sz="1050" b="1" u="none" strike="noStrike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5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 -коммунальное хозяйство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228 772,8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250 996,9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192 617,7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196 427,9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01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895,4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108,0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108,0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108,0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14 583,1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705,1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158 579,6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190 347,9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132 467,3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132 967,3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977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49 714,7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51 835,9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53 802,4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7 112,6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838,1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973,7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838,1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973,7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60 719,2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66 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022,4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65 906,8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65 906,8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54 547,4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105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058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57 058,5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57 058,5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171,8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963,9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848,3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848,3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962,4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169,7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661,3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661,3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0694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621,3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621,3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621,3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508,4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249,2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249,2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733,4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853,0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020,4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203,2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733,4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853,0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020,4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5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 203,2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135,6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135,6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94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Муниципальные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ebas Neue Regular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5" y="545395"/>
            <a:ext cx="100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44" y="928677"/>
          <a:ext cx="8929750" cy="4118293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7748957"/>
                <a:gridCol w="1180793"/>
              </a:tblGrid>
              <a:tr h="53025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"Мероприятия по выполнению задач гражданской обороны, защите населения и территории Кировского городского поселения Кировского муниципального района Ленинградской области от чрезвычайных ситуаций природного и техногенного характера"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5 430,0</a:t>
                      </a:r>
                    </a:p>
                  </a:txBody>
                  <a:tcPr marL="3185" marR="3185" marT="3185" marB="0" anchor="ctr"/>
                </a:tc>
              </a:tr>
              <a:tr h="44979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"Формирование комфортной городской среды муниципального образования "Кировск"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18 847,1</a:t>
                      </a:r>
                    </a:p>
                  </a:txBody>
                  <a:tcPr marL="3185" marR="3185" marT="3185" marB="0" anchor="ctr"/>
                </a:tc>
              </a:tr>
              <a:tr h="407514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"Благоустройство и развитие общественной инфраструктуры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210 836,9</a:t>
                      </a:r>
                    </a:p>
                  </a:txBody>
                  <a:tcPr marL="3185" marR="3185" marT="3185" marB="0" anchor="ctr"/>
                </a:tc>
              </a:tr>
              <a:tr h="374827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"Социально-культурная деятельность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69 534,2</a:t>
                      </a:r>
                    </a:p>
                  </a:txBody>
                  <a:tcPr marL="3185" marR="3185" marT="3185" marB="0" anchor="ctr"/>
                </a:tc>
              </a:tr>
              <a:tr h="369061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"Работа с общественностью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4 418,6</a:t>
                      </a:r>
                    </a:p>
                  </a:txBody>
                  <a:tcPr marL="3185" marR="3185" marT="3185" marB="0" anchor="ctr"/>
                </a:tc>
              </a:tr>
              <a:tr h="355926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"Управление земельными ресурсами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14 953,4</a:t>
                      </a:r>
                    </a:p>
                  </a:txBody>
                  <a:tcPr marL="3185" marR="3185" marT="3185" marB="0" anchor="ctr"/>
                </a:tc>
              </a:tr>
              <a:tr h="37998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"Развитие транспортной системы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39 359,7</a:t>
                      </a:r>
                    </a:p>
                  </a:txBody>
                  <a:tcPr marL="3185" marR="3185" marT="3185" marB="0" anchor="ctr"/>
                </a:tc>
              </a:tr>
              <a:tr h="37998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"Обеспечение качественным жильем граждан на территории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508,4</a:t>
                      </a:r>
                    </a:p>
                  </a:txBody>
                  <a:tcPr marL="3185" marR="3185" marT="3185" marB="0" anchor="ctr"/>
                </a:tc>
              </a:tr>
              <a:tr h="348217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"Создание мест (площадок) накопления твердых коммунальных отходов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 865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,1</a:t>
                      </a:r>
                    </a:p>
                  </a:txBody>
                  <a:tcPr marL="3185" marR="3185" marT="3185" marB="0" anchor="ctr"/>
                </a:tc>
              </a:tr>
              <a:tr h="44979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"Энергосбережение и повышение энергетической эффективности муниципального образования «Кировск»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15 380,0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latin typeface="Bebas Neue Regular" pitchFamily="2" charset="-52"/>
                        <a:ea typeface="+mn-ea"/>
                        <a:cs typeface="+mn-cs"/>
                      </a:endParaRPr>
                    </a:p>
                  </a:txBody>
                  <a:tcPr marL="3185" marR="3185" marT="3185" marB="0" anchor="ctr"/>
                </a:tc>
              </a:tr>
            </a:tbl>
          </a:graphicData>
        </a:graphic>
      </p:graphicFrame>
      <p:pic>
        <p:nvPicPr>
          <p:cNvPr id="17" name="Picture 3" descr="ГЕРБ -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142990"/>
            <a:ext cx="6357918" cy="1500198"/>
          </a:xfrm>
          <a:noFill/>
        </p:spPr>
        <p:txBody>
          <a:bodyPr>
            <a:noAutofit/>
          </a:bodyPr>
          <a:lstStyle/>
          <a:p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43782" cy="8572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Муниципальное образование «Кировск»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Bebas Neue Regular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4074" y="987574"/>
            <a:ext cx="3578471" cy="36724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состав территории муниципального образования входят следующие населенные пункты: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Кировск, пос.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Молодцово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Административный центр муниципального образования –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Кировск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Численность населения: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28 039 человек</a:t>
            </a:r>
          </a:p>
        </p:txBody>
      </p:sp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1573552168img_857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8"/>
            <a:ext cx="4929222" cy="3283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-13844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глоссарий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ebas Neue Regular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7574"/>
            <a:ext cx="8355001" cy="3672407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оходы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бюджета;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трансферты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1" y="1357304"/>
          <a:ext cx="7929616" cy="1112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32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72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6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3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6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441 906,6</a:t>
                      </a:r>
                      <a:endParaRPr kumimoji="0"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361 128,5</a:t>
                      </a:r>
                      <a:endParaRPr kumimoji="0"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376 815,4</a:t>
                      </a:r>
                      <a:endParaRPr kumimoji="0"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365 801,8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318 453,2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341 937,5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endParaRPr lang="ru-RU" sz="16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76 104,8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42 675,3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34 877,9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2222489"/>
              </p:ext>
            </p:extLst>
          </p:nvPr>
        </p:nvGraphicFramePr>
        <p:xfrm>
          <a:off x="1000101" y="2857502"/>
          <a:ext cx="7946432" cy="914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56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40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30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29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0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441 906,6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361 128,5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376 815,4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УСЛОВНО УТВЕРЖДЁННЫЕ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8 808,0 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17 943,6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5637422"/>
              </p:ext>
            </p:extLst>
          </p:nvPr>
        </p:nvGraphicFramePr>
        <p:xfrm>
          <a:off x="1000099" y="4214824"/>
          <a:ext cx="7957137" cy="579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9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63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56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(+)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3929058" y="928676"/>
            <a:ext cx="1638979" cy="360040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ebas Neue Regular" pitchFamily="2" charset="-52"/>
                <a:cs typeface="Arial" pitchFamily="34" charset="0"/>
              </a:rPr>
              <a:t>2025</a:t>
            </a:r>
            <a:endParaRPr lang="ru-RU" b="1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715008" y="928676"/>
            <a:ext cx="1590900" cy="360040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ebas Neue Regular" pitchFamily="2" charset="-52"/>
                <a:cs typeface="Arial" pitchFamily="34" charset="0"/>
              </a:rPr>
              <a:t>2026</a:t>
            </a:r>
            <a:endParaRPr lang="ru-RU" b="1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429520" y="916253"/>
            <a:ext cx="1452432" cy="360040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ebas Neue Regular" pitchFamily="2" charset="-52"/>
                <a:cs typeface="Arial" pitchFamily="34" charset="0"/>
              </a:rPr>
              <a:t>2027</a:t>
            </a:r>
            <a:endParaRPr lang="ru-RU" b="1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00100" y="-18"/>
            <a:ext cx="7172300" cy="85725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ebas Neue Regular" pitchFamily="2" charset="-52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Bebas Neue Regular" pitchFamily="2" charset="-52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Прогноз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основных  характеристик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бюджета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на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2025-2027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годы</a:t>
            </a:r>
            <a:r>
              <a:rPr lang="ru-RU" sz="2400" dirty="0">
                <a:solidFill>
                  <a:schemeClr val="bg1"/>
                </a:solidFill>
                <a:latin typeface="Bebas Neue Regular" pitchFamily="2" charset="-52"/>
              </a:rPr>
              <a:t>	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715272" y="571486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bas Neue Regular" pitchFamily="2" charset="-52"/>
                <a:ea typeface="+mj-ea"/>
                <a:cs typeface="+mj-cs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50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992"/>
            <a:ext cx="7500990" cy="5995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ПРОГНОЗ ДОХОДОВ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БЮДЖЕТА МО «КИРОВСК»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ОБЪЕМ </a:t>
            </a:r>
            <a:r>
              <a:rPr lang="ru-RU" sz="1600" b="1" dirty="0">
                <a:latin typeface="Arial Narrow" panose="020B0606020202030204" pitchFamily="34" charset="0"/>
              </a:rPr>
              <a:t>И СТРУКТУРА НАЛОГОВЫХ И НЕНАЛОГОВЫХ ДОХОДОВ БЮДЖЕТА МО «КИРОВСК»</a:t>
            </a:r>
            <a:endParaRPr lang="ru-RU" sz="1600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0557939"/>
              </p:ext>
            </p:extLst>
          </p:nvPr>
        </p:nvGraphicFramePr>
        <p:xfrm>
          <a:off x="467544" y="1203598"/>
          <a:ext cx="8229600" cy="34945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16424"/>
                <a:gridCol w="936104"/>
                <a:gridCol w="1224136"/>
                <a:gridCol w="1224136"/>
                <a:gridCol w="1028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Оценка,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282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/>
                        </a:rPr>
                        <a:t>158 000,0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148 213,0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159 329,0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171 278,6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1509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5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5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 600,0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5 806,6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6 117,8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6 362,6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197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/>
                        </a:rPr>
                        <a:t>18 114,0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15 514,9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15 542,6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15 577,0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/>
                        </a:rPr>
                        <a:t>46 640,0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43 000,0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44 720,0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46 508,8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57 019,1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55 400,0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55 500,0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55 600,0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 государства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6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 074,3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729,0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5 811,3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5 897,3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 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/>
                        </a:rPr>
                        <a:t>23 895,8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90 138,3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29 432,5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38 713,2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1 000,0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1 000,0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Прочие неналоговые доходы 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500,0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1 000,0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57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992"/>
            <a:ext cx="7500990" cy="85725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ПРОГНОЗ ДОХОДОВ БЮДЖЕТА МО «КИРОВСК»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60120960"/>
              </p:ext>
            </p:extLst>
          </p:nvPr>
        </p:nvGraphicFramePr>
        <p:xfrm>
          <a:off x="1000100" y="928676"/>
          <a:ext cx="7697044" cy="364903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26580"/>
                <a:gridCol w="1279616"/>
                <a:gridCol w="1414312"/>
                <a:gridCol w="1279616"/>
                <a:gridCol w="10969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Оценка,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Прогноз,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3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72 664,8</a:t>
                      </a:r>
                      <a:endParaRPr kumimoji="0"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36 606,9</a:t>
                      </a:r>
                      <a:endParaRPr kumimoji="0"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348,7</a:t>
                      </a:r>
                      <a:endParaRPr kumimoji="0"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348,7</a:t>
                      </a:r>
                      <a:endParaRPr kumimoji="0"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39 698,8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39 487,</a:t>
                      </a:r>
                      <a:r>
                        <a:rPr kumimoji="0"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6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33 316,0</a:t>
                      </a:r>
                      <a:endParaRPr kumimoji="0"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25 518,6</a:t>
                      </a:r>
                      <a:endParaRPr kumimoji="0"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000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10 170,2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827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18"/>
            <a:ext cx="7358114" cy="8572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                          Доходы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бюджета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ebas Neue Regular" pitchFamily="2" charset="-52"/>
              </a:rPr>
              <a:t>на  2025 год</a:t>
            </a:r>
            <a:r>
              <a:rPr lang="ru-RU" sz="2400" dirty="0">
                <a:solidFill>
                  <a:schemeClr val="tx1"/>
                </a:solidFill>
                <a:latin typeface="Bebas Neue Regular" pitchFamily="2" charset="-52"/>
              </a:rPr>
              <a:t>		</a:t>
            </a: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</a:b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                                                                                                                                    </a:t>
            </a:r>
            <a:r>
              <a:rPr lang="ru-RU" sz="1800" dirty="0" smtClean="0">
                <a:latin typeface="Bebas Neue Regular" pitchFamily="2" charset="-52"/>
              </a:rPr>
              <a:t>тыс.руб.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357158" y="928676"/>
          <a:ext cx="8501122" cy="367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18"/>
            <a:ext cx="7429552" cy="8572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ebas Neue Regular" pitchFamily="2" charset="-52"/>
              </a:rPr>
              <a:t>Налоговые и неналоговые доходы бюджета </a:t>
            </a: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 МО «Кировск» </a:t>
            </a:r>
            <a:b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</a:br>
            <a:endParaRPr lang="ru-RU" sz="2400" dirty="0">
              <a:solidFill>
                <a:schemeClr val="tx1"/>
              </a:solidFill>
              <a:latin typeface="Bebas Neue Regular" pitchFamily="2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1934" y="10715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lt1"/>
                </a:solidFill>
                <a:latin typeface="Bebas Neue Regular" charset="-52"/>
              </a:rPr>
              <a:t>87 680,6</a:t>
            </a:r>
            <a:endParaRPr lang="ru-RU" dirty="0">
              <a:solidFill>
                <a:schemeClr val="lt1"/>
              </a:solidFill>
              <a:latin typeface="Bebas Neue Regular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8081" y="545395"/>
            <a:ext cx="936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  <p:pic>
        <p:nvPicPr>
          <p:cNvPr id="47" name="Picture 3" descr="ГЕРБ -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Диаграмма 47"/>
          <p:cNvGraphicFramePr/>
          <p:nvPr/>
        </p:nvGraphicFramePr>
        <p:xfrm>
          <a:off x="357158" y="857238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8229600" cy="7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bas Neue Regular" pitchFamily="2" charset="-52"/>
                <a:ea typeface="+mj-ea"/>
                <a:cs typeface="+mj-cs"/>
              </a:rPr>
              <a:t>Муниципальный  бюджет по разделам  расходов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07155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179 863,6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3" y="136013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57  067,5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7" y="1712560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35  519,5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44" y="4143386"/>
            <a:ext cx="2930872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  <a:cs typeface="Arial" pitchFamily="34" charset="0"/>
              </a:rPr>
              <a:t>Расходы 2025 год:</a:t>
            </a:r>
            <a:endParaRPr lang="ru-RU" dirty="0">
              <a:latin typeface="Bebas Neue Regular" pitchFamily="2" charset="-52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Bebas Neue Regular" pitchFamily="2" charset="-52"/>
                <a:cs typeface="Arial" pitchFamily="34" charset="0"/>
              </a:rPr>
              <a:t>441  906,6</a:t>
            </a:r>
            <a:endParaRPr lang="ru-RU" b="1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71670" y="4500576"/>
            <a:ext cx="93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  <p:pic>
        <p:nvPicPr>
          <p:cNvPr id="25" name="Picture 3" descr="ГЕРБ -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25"/>
          <p:cNvGraphicFramePr/>
          <p:nvPr/>
        </p:nvGraphicFramePr>
        <p:xfrm>
          <a:off x="-142908" y="714362"/>
          <a:ext cx="9144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3515</TotalTime>
  <Words>1197</Words>
  <Application>Microsoft Office PowerPoint</Application>
  <PresentationFormat>Экран (16:9)</PresentationFormat>
  <Paragraphs>405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Franklin Gothic Medium Cond</vt:lpstr>
      <vt:lpstr>Corbel</vt:lpstr>
      <vt:lpstr>Bebas Neue Regular</vt:lpstr>
      <vt:lpstr>Times New Roman</vt:lpstr>
      <vt:lpstr>Wingdings 2</vt:lpstr>
      <vt:lpstr>Arial Narrow</vt:lpstr>
      <vt:lpstr>Wingdings</vt:lpstr>
      <vt:lpstr>Calibri</vt:lpstr>
      <vt:lpstr>Verdana</vt:lpstr>
      <vt:lpstr>Gill Sans MT</vt:lpstr>
      <vt:lpstr>Солнцестояние</vt:lpstr>
      <vt:lpstr>Проект  Бюджета  Кировского городского поселения Кировского  муниципального  района Ленинградской  области на   2025  год и   на плановый  период 2026  и  2027  гг.</vt:lpstr>
      <vt:lpstr>Муниципальное образование «Кировск»</vt:lpstr>
      <vt:lpstr>глоссарий</vt:lpstr>
      <vt:lpstr> Прогноз  основных  характеристик  бюджета  на  2025-2027  годы </vt:lpstr>
      <vt:lpstr>  ПРОГНОЗ ДОХОДОВ БЮДЖЕТА МО «КИРОВСК»   ОБЪЕМ И СТРУКТУРА НАЛОГОВЫХ И НЕНАЛОГОВЫХ ДОХОДОВ БЮДЖЕТА МО «КИРОВСК»</vt:lpstr>
      <vt:lpstr> ПРОГНОЗ ДОХОДОВ БЮДЖЕТА МО «КИРОВСК» </vt:lpstr>
      <vt:lpstr>                          Доходы  бюджета на  2025 год                                                                                                                                       тыс.руб.</vt:lpstr>
      <vt:lpstr>Налоговые и неналоговые доходы бюджета  МО «Кировск»  </vt:lpstr>
      <vt:lpstr>Слайд 9</vt:lpstr>
      <vt:lpstr>Слайд 10</vt:lpstr>
      <vt:lpstr>Слайд 11</vt:lpstr>
      <vt:lpstr>Муниципальные программы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327</cp:revision>
  <dcterms:created xsi:type="dcterms:W3CDTF">2020-04-18T10:10:20Z</dcterms:created>
  <dcterms:modified xsi:type="dcterms:W3CDTF">2025-03-13T07:15:15Z</dcterms:modified>
</cp:coreProperties>
</file>