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65" r:id="rId4"/>
    <p:sldId id="257" r:id="rId5"/>
    <p:sldId id="270" r:id="rId6"/>
    <p:sldId id="271" r:id="rId7"/>
    <p:sldId id="266" r:id="rId8"/>
    <p:sldId id="259" r:id="rId9"/>
    <p:sldId id="272" r:id="rId10"/>
    <p:sldId id="267" r:id="rId11"/>
    <p:sldId id="268" r:id="rId12"/>
    <p:sldId id="269" r:id="rId13"/>
    <p:sldId id="273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>
        <p:scale>
          <a:sx n="90" d="100"/>
          <a:sy n="90" d="100"/>
        </p:scale>
        <p:origin x="-1243" y="22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Поступления налоговых доходов</c:v>
                </c:pt>
              </c:strCache>
            </c:strRef>
          </c:tx>
          <c:explosion val="29"/>
          <c:dLbls>
            <c:dLbl>
              <c:idx val="0"/>
              <c:layout>
                <c:manualLayout>
                  <c:x val="6.1968770122343919E-2"/>
                  <c:y val="-0.2809733115228794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Налог </a:t>
                    </a:r>
                    <a:r>
                      <a:rPr lang="ru-RU" dirty="0"/>
                      <a:t>на доходы физических </a:t>
                    </a:r>
                    <a:r>
                      <a:rPr lang="ru-RU" dirty="0" smtClean="0"/>
                      <a:t>лиц</a:t>
                    </a:r>
                  </a:p>
                  <a:p>
                    <a:r>
                      <a:rPr lang="ru-RU" dirty="0" smtClean="0"/>
                      <a:t>172 583,0</a:t>
                    </a:r>
                    <a:r>
                      <a:rPr lang="ru-RU" baseline="0" dirty="0" smtClean="0"/>
                      <a:t> тыс</a:t>
                    </a:r>
                    <a:r>
                      <a:rPr lang="ru-RU" dirty="0" smtClean="0"/>
                      <a:t>. 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5.0131815933630114E-2"/>
                  <c:y val="0.1040178696412073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Акцизы </a:t>
                    </a:r>
                    <a:r>
                      <a:rPr lang="ru-RU" dirty="0" smtClean="0"/>
                      <a:t> </a:t>
                    </a:r>
                  </a:p>
                  <a:p>
                    <a:r>
                      <a:rPr lang="ru-RU" dirty="0" smtClean="0"/>
                      <a:t>6 050,0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5.7718231193482544E-2"/>
                  <c:y val="-3.496178504437415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Налог </a:t>
                    </a:r>
                    <a:r>
                      <a:rPr lang="ru-RU" dirty="0" smtClean="0"/>
                      <a:t>на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имущество </a:t>
                    </a:r>
                    <a:r>
                      <a:rPr lang="ru-RU" dirty="0"/>
                      <a:t>физических </a:t>
                    </a:r>
                    <a:r>
                      <a:rPr lang="ru-RU" dirty="0" smtClean="0"/>
                      <a:t>лиц</a:t>
                    </a:r>
                  </a:p>
                  <a:p>
                    <a:r>
                      <a:rPr lang="ru-RU" dirty="0" smtClean="0"/>
                      <a:t> 17 321,5 тыс</a:t>
                    </a:r>
                    <a:r>
                      <a:rPr lang="ru-RU" baseline="0" dirty="0" smtClean="0"/>
                      <a:t>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-8.3261009546740008E-3"/>
                  <c:y val="1.460307239444394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Земельный </a:t>
                    </a:r>
                    <a:r>
                      <a:rPr lang="ru-RU" dirty="0" smtClean="0"/>
                      <a:t>налог</a:t>
                    </a:r>
                  </a:p>
                  <a:p>
                    <a:r>
                      <a:rPr lang="ru-RU" dirty="0" smtClean="0"/>
                      <a:t>45 473,7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showVal val="1"/>
            <c:showCatName val="1"/>
            <c:showLeaderLines val="1"/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Акцизы 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 formatCode="General">
                  <c:v>172582.9</c:v>
                </c:pt>
                <c:pt idx="1">
                  <c:v>6050</c:v>
                </c:pt>
                <c:pt idx="2" formatCode="#,##0.0">
                  <c:v>17321.5</c:v>
                </c:pt>
                <c:pt idx="3" formatCode="#,##0.0">
                  <c:v>45473.7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Поступления неналоговых доходов</c:v>
                </c:pt>
              </c:strCache>
            </c:strRef>
          </c:tx>
          <c:explosion val="27"/>
          <c:dLbls>
            <c:dLbl>
              <c:idx val="0"/>
              <c:layout>
                <c:manualLayout>
                  <c:x val="6.5534915737489818E-2"/>
                  <c:y val="-1.651866802066976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Доходы от использования имущества, находящегося в государственной и муниципальной собственности             </a:t>
                    </a:r>
                    <a:r>
                      <a:rPr lang="ru-RU" sz="1800" dirty="0" smtClean="0"/>
                      <a:t>57 688,0</a:t>
                    </a:r>
                    <a:r>
                      <a:rPr lang="ru-RU" sz="1800" baseline="0" dirty="0" smtClean="0"/>
                      <a:t> тыс.руб</a:t>
                    </a:r>
                    <a:r>
                      <a:rPr lang="ru-RU" sz="1600" baseline="0" dirty="0" smtClean="0"/>
                      <a:t>.</a:t>
                    </a:r>
                    <a:endParaRPr lang="ru-RU" sz="1600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4.510753952047937E-2"/>
                  <c:y val="0.1512935141046229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Доходы от оказания платных услуг и компенсации затрат </a:t>
                    </a:r>
                    <a:r>
                      <a:rPr lang="ru-RU" sz="1600" dirty="0" smtClean="0"/>
                      <a:t>государства </a:t>
                    </a:r>
                  </a:p>
                  <a:p>
                    <a:r>
                      <a:rPr lang="ru-RU" dirty="0" smtClean="0"/>
                      <a:t>6 084,6 тыс. 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600" dirty="0"/>
                      <a:t>Доходы от продажи материальных и нематериальных </a:t>
                    </a:r>
                    <a:r>
                      <a:rPr lang="ru-RU" sz="1600" dirty="0" smtClean="0"/>
                      <a:t>активов</a:t>
                    </a:r>
                  </a:p>
                  <a:p>
                    <a:r>
                      <a:rPr lang="ru-RU" dirty="0" smtClean="0"/>
                      <a:t> 13 349,1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0.19970257153636731"/>
                  <c:y val="1.3467919204362015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Штрафы, санкции, возмещение </a:t>
                    </a:r>
                    <a:r>
                      <a:rPr lang="ru-RU" sz="1600" dirty="0" smtClean="0"/>
                      <a:t>ущерба </a:t>
                    </a:r>
                  </a:p>
                  <a:p>
                    <a:r>
                      <a:rPr lang="ru-RU" dirty="0" smtClean="0"/>
                      <a:t>804,7 тыс.руб.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0.33544752474015582"/>
                  <c:y val="0.2882134709733468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Прочие неналоговые </a:t>
                    </a:r>
                    <a:r>
                      <a:rPr lang="ru-RU" sz="1600" dirty="0" smtClean="0"/>
                      <a:t>доходы </a:t>
                    </a:r>
                  </a:p>
                  <a:p>
                    <a:r>
                      <a:rPr lang="ru-RU" sz="1600" dirty="0" smtClean="0"/>
                      <a:t>62,9 тыс.руб.</a:t>
                    </a:r>
                    <a:endParaRPr lang="ru-RU" sz="1600" dirty="0"/>
                  </a:p>
                </c:rich>
              </c:tx>
              <c:showVal val="1"/>
              <c:showCatName val="1"/>
            </c:dLbl>
            <c:showVal val="1"/>
            <c:showCatName val="1"/>
            <c:showLeaderLines val="1"/>
          </c:dLbls>
          <c:cat>
            <c:strRef>
              <c:f>Лист1!$A$2:$A$6</c:f>
              <c:strCache>
                <c:ptCount val="5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материальных и нематериальных активов</c:v>
                </c:pt>
                <c:pt idx="3">
                  <c:v>Штрафы, санкции, возмещение ущерба</c:v>
                </c:pt>
                <c:pt idx="4">
                  <c:v>Прочие неналоговые доходы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57688</c:v>
                </c:pt>
                <c:pt idx="1">
                  <c:v>6084.7</c:v>
                </c:pt>
                <c:pt idx="2">
                  <c:v>13349.1</c:v>
                </c:pt>
                <c:pt idx="3">
                  <c:v>804.7</c:v>
                </c:pt>
                <c:pt idx="4">
                  <c:v>6.2900000000000011E-2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autoTitleDeleted val="1"/>
    <c:plotArea>
      <c:layout>
        <c:manualLayout>
          <c:layoutTarget val="inner"/>
          <c:xMode val="edge"/>
          <c:yMode val="edge"/>
          <c:x val="0.10051059528197659"/>
          <c:y val="0.14296252432993589"/>
          <c:w val="0.31110590147688288"/>
          <c:h val="0.836365778999053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10</a:t>
                    </a:r>
                    <a:r>
                      <a:rPr lang="ru-RU" dirty="0" smtClean="0"/>
                      <a:t>,49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0,55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2</a:t>
                    </a:r>
                    <a:r>
                      <a:rPr lang="ru-RU" smtClean="0"/>
                      <a:t>1,65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r>
                      <a:rPr lang="ru-RU" smtClean="0"/>
                      <a:t>1,65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r>
                      <a:rPr lang="ru-RU" smtClean="0"/>
                      <a:t>,19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14</a:t>
                    </a:r>
                    <a:r>
                      <a:rPr lang="ru-RU" dirty="0" smtClean="0"/>
                      <a:t>,13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r>
                      <a:rPr lang="ru-RU" smtClean="0"/>
                      <a:t>,42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r>
                      <a:rPr lang="ru-RU" dirty="0" smtClean="0"/>
                      <a:t>,29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Percent val="1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mtClean="0"/>
                      <a:t>0,60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r>
                      <a:rPr lang="ru-RU" smtClean="0"/>
                      <a:t>,03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Percent val="1"/>
            </c:dLbl>
            <c:showPercent val="1"/>
            <c:showLeaderLines val="1"/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 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 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 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44499.8</c:v>
                </c:pt>
                <c:pt idx="1">
                  <c:v>2321.6</c:v>
                </c:pt>
                <c:pt idx="2">
                  <c:v>91842.4</c:v>
                </c:pt>
                <c:pt idx="3">
                  <c:v>219072.5</c:v>
                </c:pt>
                <c:pt idx="4">
                  <c:v>786.7</c:v>
                </c:pt>
                <c:pt idx="5">
                  <c:v>59955.6</c:v>
                </c:pt>
                <c:pt idx="6">
                  <c:v>1768</c:v>
                </c:pt>
                <c:pt idx="7">
                  <c:v>1249.2</c:v>
                </c:pt>
                <c:pt idx="8">
                  <c:v>2544.1</c:v>
                </c:pt>
                <c:pt idx="9">
                  <c:v>135.6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0966105947491769"/>
          <c:y val="4.4709461744827934E-2"/>
          <c:w val="0.48111175262805328"/>
          <c:h val="0.90216753319597776"/>
        </c:manualLayout>
      </c:layout>
      <c:txPr>
        <a:bodyPr/>
        <a:lstStyle/>
        <a:p>
          <a:pPr>
            <a:defRPr sz="105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8B8414-6AD6-4670-8EC7-4AE9A48AEA7A}" type="doc">
      <dgm:prSet loTypeId="urn:microsoft.com/office/officeart/2005/8/layout/lProcess2" loCatId="list" qsTypeId="urn:microsoft.com/office/officeart/2005/8/quickstyle/3d7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46B3A1D-0971-4020-96EF-466E4AF1E047}">
      <dgm:prSet phldrT="[Текст]"/>
      <dgm:spPr/>
      <dgm:t>
        <a:bodyPr/>
        <a:lstStyle/>
        <a:p>
          <a:r>
            <a:rPr lang="ru-RU" dirty="0" smtClean="0"/>
            <a:t>Доходы</a:t>
          </a:r>
          <a:endParaRPr lang="ru-RU" dirty="0"/>
        </a:p>
      </dgm:t>
    </dgm:pt>
    <dgm:pt modelId="{CD16545F-63E2-4DA4-9999-A6CC96430DDD}" type="parTrans" cxnId="{522294E7-93E6-4795-BF9E-36B0566873B5}">
      <dgm:prSet/>
      <dgm:spPr/>
      <dgm:t>
        <a:bodyPr/>
        <a:lstStyle/>
        <a:p>
          <a:endParaRPr lang="ru-RU"/>
        </a:p>
      </dgm:t>
    </dgm:pt>
    <dgm:pt modelId="{3F2A4915-7F35-4C04-AFF8-42366979792D}" type="sibTrans" cxnId="{522294E7-93E6-4795-BF9E-36B0566873B5}">
      <dgm:prSet/>
      <dgm:spPr/>
      <dgm:t>
        <a:bodyPr/>
        <a:lstStyle/>
        <a:p>
          <a:endParaRPr lang="ru-RU"/>
        </a:p>
      </dgm:t>
    </dgm:pt>
    <dgm:pt modelId="{0FCFA859-4841-4DEE-9EFC-4322925AA5F9}">
      <dgm:prSet phldrT="[Текст]" custT="1"/>
      <dgm:spPr/>
      <dgm:t>
        <a:bodyPr/>
        <a:lstStyle/>
        <a:p>
          <a:r>
            <a:rPr lang="ru-RU" sz="2800" dirty="0" smtClean="0"/>
            <a:t>441 485,1 </a:t>
          </a:r>
          <a:endParaRPr lang="ru-RU" sz="2800" dirty="0"/>
        </a:p>
      </dgm:t>
    </dgm:pt>
    <dgm:pt modelId="{86D8F77E-C6A2-40EA-A39C-212B6BA20FD5}" type="parTrans" cxnId="{4D7A49F6-D3AE-4D7D-ADD2-D4E3F28E2C1E}">
      <dgm:prSet/>
      <dgm:spPr/>
      <dgm:t>
        <a:bodyPr/>
        <a:lstStyle/>
        <a:p>
          <a:endParaRPr lang="ru-RU"/>
        </a:p>
      </dgm:t>
    </dgm:pt>
    <dgm:pt modelId="{E002B324-D958-4D2C-9A4D-C6A38BA28BBD}" type="sibTrans" cxnId="{4D7A49F6-D3AE-4D7D-ADD2-D4E3F28E2C1E}">
      <dgm:prSet/>
      <dgm:spPr/>
      <dgm:t>
        <a:bodyPr/>
        <a:lstStyle/>
        <a:p>
          <a:endParaRPr lang="ru-RU"/>
        </a:p>
      </dgm:t>
    </dgm:pt>
    <dgm:pt modelId="{1D1CCC64-C44B-4DE3-B592-5477CF31CD9C}">
      <dgm:prSet phldrT="[Текст]"/>
      <dgm:spPr/>
      <dgm:t>
        <a:bodyPr/>
        <a:lstStyle/>
        <a:p>
          <a:r>
            <a:rPr lang="ru-RU" dirty="0" smtClean="0"/>
            <a:t>Расходы</a:t>
          </a:r>
          <a:endParaRPr lang="ru-RU" dirty="0"/>
        </a:p>
      </dgm:t>
    </dgm:pt>
    <dgm:pt modelId="{D71AE0FF-42F2-4726-B8B2-3BE24EE07E11}" type="parTrans" cxnId="{96CD4282-4EBA-4646-B420-1D4C7FC680EB}">
      <dgm:prSet/>
      <dgm:spPr/>
      <dgm:t>
        <a:bodyPr/>
        <a:lstStyle/>
        <a:p>
          <a:endParaRPr lang="ru-RU"/>
        </a:p>
      </dgm:t>
    </dgm:pt>
    <dgm:pt modelId="{AD38940C-5228-4392-B82D-C6C3A898AE5F}" type="sibTrans" cxnId="{96CD4282-4EBA-4646-B420-1D4C7FC680EB}">
      <dgm:prSet/>
      <dgm:spPr/>
      <dgm:t>
        <a:bodyPr/>
        <a:lstStyle/>
        <a:p>
          <a:endParaRPr lang="ru-RU"/>
        </a:p>
      </dgm:t>
    </dgm:pt>
    <dgm:pt modelId="{70DCAA6E-6433-4DB6-BF70-06C2792A2F91}">
      <dgm:prSet phldrT="[Текст]" custT="1"/>
      <dgm:spPr/>
      <dgm:t>
        <a:bodyPr/>
        <a:lstStyle/>
        <a:p>
          <a:r>
            <a:rPr lang="ru-RU" sz="2800" dirty="0" smtClean="0"/>
            <a:t>424 175,5 </a:t>
          </a:r>
          <a:endParaRPr lang="ru-RU" sz="2800" dirty="0"/>
        </a:p>
      </dgm:t>
    </dgm:pt>
    <dgm:pt modelId="{DB0026F3-2DFC-4E65-8DD8-BD0F9410AD6A}" type="parTrans" cxnId="{6F419DC6-8427-4AA7-BFCC-76F92D997690}">
      <dgm:prSet/>
      <dgm:spPr/>
      <dgm:t>
        <a:bodyPr/>
        <a:lstStyle/>
        <a:p>
          <a:endParaRPr lang="ru-RU"/>
        </a:p>
      </dgm:t>
    </dgm:pt>
    <dgm:pt modelId="{9C924DB7-0B64-477C-8F0B-C702C0090CDF}" type="sibTrans" cxnId="{6F419DC6-8427-4AA7-BFCC-76F92D997690}">
      <dgm:prSet/>
      <dgm:spPr/>
      <dgm:t>
        <a:bodyPr/>
        <a:lstStyle/>
        <a:p>
          <a:endParaRPr lang="ru-RU"/>
        </a:p>
      </dgm:t>
    </dgm:pt>
    <dgm:pt modelId="{19E6F19D-9EA3-4965-920D-BA1B7C9D26E8}">
      <dgm:prSet phldrT="[Текст]"/>
      <dgm:spPr/>
      <dgm:t>
        <a:bodyPr/>
        <a:lstStyle/>
        <a:p>
          <a:r>
            <a:rPr lang="ru-RU" dirty="0" err="1" smtClean="0"/>
            <a:t>Профицит</a:t>
          </a:r>
          <a:endParaRPr lang="ru-RU" dirty="0"/>
        </a:p>
      </dgm:t>
    </dgm:pt>
    <dgm:pt modelId="{EE3B5878-C862-40E2-B183-C4240646D06B}" type="parTrans" cxnId="{B81E8410-ED7A-410A-9028-CF20838FFBF0}">
      <dgm:prSet/>
      <dgm:spPr/>
      <dgm:t>
        <a:bodyPr/>
        <a:lstStyle/>
        <a:p>
          <a:endParaRPr lang="ru-RU"/>
        </a:p>
      </dgm:t>
    </dgm:pt>
    <dgm:pt modelId="{E94BBAE4-FDA1-416C-9912-2EDB4E9DD0B5}" type="sibTrans" cxnId="{B81E8410-ED7A-410A-9028-CF20838FFBF0}">
      <dgm:prSet/>
      <dgm:spPr/>
      <dgm:t>
        <a:bodyPr/>
        <a:lstStyle/>
        <a:p>
          <a:endParaRPr lang="ru-RU"/>
        </a:p>
      </dgm:t>
    </dgm:pt>
    <dgm:pt modelId="{7505014E-01E0-4A29-B166-B55EC7A4631D}">
      <dgm:prSet custT="1"/>
      <dgm:spPr/>
      <dgm:t>
        <a:bodyPr/>
        <a:lstStyle/>
        <a:p>
          <a:r>
            <a:rPr lang="ru-RU" sz="2800" dirty="0" smtClean="0"/>
            <a:t>17 309,6</a:t>
          </a:r>
          <a:endParaRPr lang="ru-RU" sz="2800" dirty="0"/>
        </a:p>
      </dgm:t>
    </dgm:pt>
    <dgm:pt modelId="{AD5A265F-E012-4075-BD3C-EC6191C8E1C8}" type="parTrans" cxnId="{FA4881C0-811D-4DA0-8F90-62E6D9B6A8DE}">
      <dgm:prSet/>
      <dgm:spPr/>
      <dgm:t>
        <a:bodyPr/>
        <a:lstStyle/>
        <a:p>
          <a:endParaRPr lang="ru-RU"/>
        </a:p>
      </dgm:t>
    </dgm:pt>
    <dgm:pt modelId="{B6A543CD-B67E-4D2C-9B31-C2DC75C07FF0}" type="sibTrans" cxnId="{FA4881C0-811D-4DA0-8F90-62E6D9B6A8DE}">
      <dgm:prSet/>
      <dgm:spPr/>
      <dgm:t>
        <a:bodyPr/>
        <a:lstStyle/>
        <a:p>
          <a:endParaRPr lang="ru-RU"/>
        </a:p>
      </dgm:t>
    </dgm:pt>
    <dgm:pt modelId="{48E6E1FF-6493-40C0-9F34-12B3DA5B18C2}" type="pres">
      <dgm:prSet presAssocID="{F58B8414-6AD6-4670-8EC7-4AE9A48AEA7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BCE796-A964-400C-AE37-2B73C0EAE44D}" type="pres">
      <dgm:prSet presAssocID="{646B3A1D-0971-4020-96EF-466E4AF1E047}" presName="compNode" presStyleCnt="0"/>
      <dgm:spPr/>
      <dgm:t>
        <a:bodyPr/>
        <a:lstStyle/>
        <a:p>
          <a:endParaRPr lang="ru-RU"/>
        </a:p>
      </dgm:t>
    </dgm:pt>
    <dgm:pt modelId="{7703177D-3A6B-44BF-8F7E-D48BC3C91F62}" type="pres">
      <dgm:prSet presAssocID="{646B3A1D-0971-4020-96EF-466E4AF1E047}" presName="aNode" presStyleLbl="bgShp" presStyleIdx="0" presStyleCnt="3"/>
      <dgm:spPr/>
      <dgm:t>
        <a:bodyPr/>
        <a:lstStyle/>
        <a:p>
          <a:endParaRPr lang="ru-RU"/>
        </a:p>
      </dgm:t>
    </dgm:pt>
    <dgm:pt modelId="{F830B408-48C9-4992-8FEA-CCFAD93F9155}" type="pres">
      <dgm:prSet presAssocID="{646B3A1D-0971-4020-96EF-466E4AF1E047}" presName="textNode" presStyleLbl="bgShp" presStyleIdx="0" presStyleCnt="3"/>
      <dgm:spPr/>
      <dgm:t>
        <a:bodyPr/>
        <a:lstStyle/>
        <a:p>
          <a:endParaRPr lang="ru-RU"/>
        </a:p>
      </dgm:t>
    </dgm:pt>
    <dgm:pt modelId="{B32D7914-B8B1-4834-AF53-0CAB3912DF23}" type="pres">
      <dgm:prSet presAssocID="{646B3A1D-0971-4020-96EF-466E4AF1E047}" presName="compChildNode" presStyleCnt="0"/>
      <dgm:spPr/>
      <dgm:t>
        <a:bodyPr/>
        <a:lstStyle/>
        <a:p>
          <a:endParaRPr lang="ru-RU"/>
        </a:p>
      </dgm:t>
    </dgm:pt>
    <dgm:pt modelId="{E7BD3DE9-98AE-4AD1-9FA1-36714D3B6E3F}" type="pres">
      <dgm:prSet presAssocID="{646B3A1D-0971-4020-96EF-466E4AF1E047}" presName="theInnerList" presStyleCnt="0"/>
      <dgm:spPr/>
      <dgm:t>
        <a:bodyPr/>
        <a:lstStyle/>
        <a:p>
          <a:endParaRPr lang="ru-RU"/>
        </a:p>
      </dgm:t>
    </dgm:pt>
    <dgm:pt modelId="{66362BF8-137D-4E89-8BAB-BDFDF5716BAB}" type="pres">
      <dgm:prSet presAssocID="{0FCFA859-4841-4DEE-9EFC-4322925AA5F9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3C999-BF03-430A-B1F5-7205833C5D9B}" type="pres">
      <dgm:prSet presAssocID="{646B3A1D-0971-4020-96EF-466E4AF1E047}" presName="aSpace" presStyleCnt="0"/>
      <dgm:spPr/>
      <dgm:t>
        <a:bodyPr/>
        <a:lstStyle/>
        <a:p>
          <a:endParaRPr lang="ru-RU"/>
        </a:p>
      </dgm:t>
    </dgm:pt>
    <dgm:pt modelId="{E288F5E9-8976-4101-83AE-5262245B7DB5}" type="pres">
      <dgm:prSet presAssocID="{1D1CCC64-C44B-4DE3-B592-5477CF31CD9C}" presName="compNode" presStyleCnt="0"/>
      <dgm:spPr/>
      <dgm:t>
        <a:bodyPr/>
        <a:lstStyle/>
        <a:p>
          <a:endParaRPr lang="ru-RU"/>
        </a:p>
      </dgm:t>
    </dgm:pt>
    <dgm:pt modelId="{6A26BBB1-AB98-4897-90B6-00BC3C91D0FB}" type="pres">
      <dgm:prSet presAssocID="{1D1CCC64-C44B-4DE3-B592-5477CF31CD9C}" presName="aNode" presStyleLbl="bgShp" presStyleIdx="1" presStyleCnt="3" custLinFactNeighborX="388" custLinFactNeighborY="5659"/>
      <dgm:spPr/>
      <dgm:t>
        <a:bodyPr/>
        <a:lstStyle/>
        <a:p>
          <a:endParaRPr lang="ru-RU"/>
        </a:p>
      </dgm:t>
    </dgm:pt>
    <dgm:pt modelId="{D1BF07E9-F71B-4BB7-8976-39D09471D307}" type="pres">
      <dgm:prSet presAssocID="{1D1CCC64-C44B-4DE3-B592-5477CF31CD9C}" presName="textNode" presStyleLbl="bgShp" presStyleIdx="1" presStyleCnt="3"/>
      <dgm:spPr/>
      <dgm:t>
        <a:bodyPr/>
        <a:lstStyle/>
        <a:p>
          <a:endParaRPr lang="ru-RU"/>
        </a:p>
      </dgm:t>
    </dgm:pt>
    <dgm:pt modelId="{D34E1CDB-000F-4D1D-A943-36ACE462B78F}" type="pres">
      <dgm:prSet presAssocID="{1D1CCC64-C44B-4DE3-B592-5477CF31CD9C}" presName="compChildNode" presStyleCnt="0"/>
      <dgm:spPr/>
      <dgm:t>
        <a:bodyPr/>
        <a:lstStyle/>
        <a:p>
          <a:endParaRPr lang="ru-RU"/>
        </a:p>
      </dgm:t>
    </dgm:pt>
    <dgm:pt modelId="{2D28075E-6D4E-4C31-84ED-13C50D232D11}" type="pres">
      <dgm:prSet presAssocID="{1D1CCC64-C44B-4DE3-B592-5477CF31CD9C}" presName="theInnerList" presStyleCnt="0"/>
      <dgm:spPr/>
      <dgm:t>
        <a:bodyPr/>
        <a:lstStyle/>
        <a:p>
          <a:endParaRPr lang="ru-RU"/>
        </a:p>
      </dgm:t>
    </dgm:pt>
    <dgm:pt modelId="{E9A50B78-9C93-4396-8153-9975D495323F}" type="pres">
      <dgm:prSet presAssocID="{70DCAA6E-6433-4DB6-BF70-06C2792A2F91}" presName="childNode" presStyleLbl="node1" presStyleIdx="1" presStyleCnt="3" custLinFactNeighborX="2276" custLinFactNeighborY="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4765A2-A284-4CBD-BA39-405F79548660}" type="pres">
      <dgm:prSet presAssocID="{1D1CCC64-C44B-4DE3-B592-5477CF31CD9C}" presName="aSpace" presStyleCnt="0"/>
      <dgm:spPr/>
      <dgm:t>
        <a:bodyPr/>
        <a:lstStyle/>
        <a:p>
          <a:endParaRPr lang="ru-RU"/>
        </a:p>
      </dgm:t>
    </dgm:pt>
    <dgm:pt modelId="{4D0ABDD8-BFB7-4B7D-9328-2C7CC765E933}" type="pres">
      <dgm:prSet presAssocID="{19E6F19D-9EA3-4965-920D-BA1B7C9D26E8}" presName="compNode" presStyleCnt="0"/>
      <dgm:spPr/>
      <dgm:t>
        <a:bodyPr/>
        <a:lstStyle/>
        <a:p>
          <a:endParaRPr lang="ru-RU"/>
        </a:p>
      </dgm:t>
    </dgm:pt>
    <dgm:pt modelId="{5CBB3E75-530E-46A9-9425-DF04B91C92B3}" type="pres">
      <dgm:prSet presAssocID="{19E6F19D-9EA3-4965-920D-BA1B7C9D26E8}" presName="aNode" presStyleLbl="bgShp" presStyleIdx="2" presStyleCnt="3"/>
      <dgm:spPr/>
      <dgm:t>
        <a:bodyPr/>
        <a:lstStyle/>
        <a:p>
          <a:endParaRPr lang="ru-RU"/>
        </a:p>
      </dgm:t>
    </dgm:pt>
    <dgm:pt modelId="{D24B6423-DF9A-4365-B5AB-3E9C959CEFA6}" type="pres">
      <dgm:prSet presAssocID="{19E6F19D-9EA3-4965-920D-BA1B7C9D26E8}" presName="textNode" presStyleLbl="bgShp" presStyleIdx="2" presStyleCnt="3"/>
      <dgm:spPr/>
      <dgm:t>
        <a:bodyPr/>
        <a:lstStyle/>
        <a:p>
          <a:endParaRPr lang="ru-RU"/>
        </a:p>
      </dgm:t>
    </dgm:pt>
    <dgm:pt modelId="{2D1F6538-C08B-4E8B-BF02-96D8A82256B1}" type="pres">
      <dgm:prSet presAssocID="{19E6F19D-9EA3-4965-920D-BA1B7C9D26E8}" presName="compChildNode" presStyleCnt="0"/>
      <dgm:spPr/>
      <dgm:t>
        <a:bodyPr/>
        <a:lstStyle/>
        <a:p>
          <a:endParaRPr lang="ru-RU"/>
        </a:p>
      </dgm:t>
    </dgm:pt>
    <dgm:pt modelId="{3C161E99-8F47-4239-B1E2-B742118A5A45}" type="pres">
      <dgm:prSet presAssocID="{19E6F19D-9EA3-4965-920D-BA1B7C9D26E8}" presName="theInnerList" presStyleCnt="0"/>
      <dgm:spPr/>
      <dgm:t>
        <a:bodyPr/>
        <a:lstStyle/>
        <a:p>
          <a:endParaRPr lang="ru-RU"/>
        </a:p>
      </dgm:t>
    </dgm:pt>
    <dgm:pt modelId="{5FBD5C76-566E-4894-B30F-563E3EE3F418}" type="pres">
      <dgm:prSet presAssocID="{7505014E-01E0-4A29-B166-B55EC7A4631D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B9C224-C2B8-485B-BFEC-8BCAD9A7B7EA}" type="presOf" srcId="{7505014E-01E0-4A29-B166-B55EC7A4631D}" destId="{5FBD5C76-566E-4894-B30F-563E3EE3F418}" srcOrd="0" destOrd="0" presId="urn:microsoft.com/office/officeart/2005/8/layout/lProcess2"/>
    <dgm:cxn modelId="{D5AFDCB6-6D86-4CB0-95DC-F065DDE765CD}" type="presOf" srcId="{F58B8414-6AD6-4670-8EC7-4AE9A48AEA7A}" destId="{48E6E1FF-6493-40C0-9F34-12B3DA5B18C2}" srcOrd="0" destOrd="0" presId="urn:microsoft.com/office/officeart/2005/8/layout/lProcess2"/>
    <dgm:cxn modelId="{FA4881C0-811D-4DA0-8F90-62E6D9B6A8DE}" srcId="{19E6F19D-9EA3-4965-920D-BA1B7C9D26E8}" destId="{7505014E-01E0-4A29-B166-B55EC7A4631D}" srcOrd="0" destOrd="0" parTransId="{AD5A265F-E012-4075-BD3C-EC6191C8E1C8}" sibTransId="{B6A543CD-B67E-4D2C-9B31-C2DC75C07FF0}"/>
    <dgm:cxn modelId="{90E35429-6A2E-4D3E-94D1-C8938A31434C}" type="presOf" srcId="{70DCAA6E-6433-4DB6-BF70-06C2792A2F91}" destId="{E9A50B78-9C93-4396-8153-9975D495323F}" srcOrd="0" destOrd="0" presId="urn:microsoft.com/office/officeart/2005/8/layout/lProcess2"/>
    <dgm:cxn modelId="{4D7A49F6-D3AE-4D7D-ADD2-D4E3F28E2C1E}" srcId="{646B3A1D-0971-4020-96EF-466E4AF1E047}" destId="{0FCFA859-4841-4DEE-9EFC-4322925AA5F9}" srcOrd="0" destOrd="0" parTransId="{86D8F77E-C6A2-40EA-A39C-212B6BA20FD5}" sibTransId="{E002B324-D958-4D2C-9A4D-C6A38BA28BBD}"/>
    <dgm:cxn modelId="{2372CE91-AEC1-4CAB-BD9E-F2FCF6F7A95F}" type="presOf" srcId="{646B3A1D-0971-4020-96EF-466E4AF1E047}" destId="{7703177D-3A6B-44BF-8F7E-D48BC3C91F62}" srcOrd="0" destOrd="0" presId="urn:microsoft.com/office/officeart/2005/8/layout/lProcess2"/>
    <dgm:cxn modelId="{69DF17A5-B656-49F7-AB88-223AF43C2198}" type="presOf" srcId="{0FCFA859-4841-4DEE-9EFC-4322925AA5F9}" destId="{66362BF8-137D-4E89-8BAB-BDFDF5716BAB}" srcOrd="0" destOrd="0" presId="urn:microsoft.com/office/officeart/2005/8/layout/lProcess2"/>
    <dgm:cxn modelId="{A970912A-22BD-4572-AD78-59D79AD01A4A}" type="presOf" srcId="{1D1CCC64-C44B-4DE3-B592-5477CF31CD9C}" destId="{6A26BBB1-AB98-4897-90B6-00BC3C91D0FB}" srcOrd="0" destOrd="0" presId="urn:microsoft.com/office/officeart/2005/8/layout/lProcess2"/>
    <dgm:cxn modelId="{8A7B4FB5-3DCC-4AA7-8FB0-2A2393F559E7}" type="presOf" srcId="{19E6F19D-9EA3-4965-920D-BA1B7C9D26E8}" destId="{5CBB3E75-530E-46A9-9425-DF04B91C92B3}" srcOrd="0" destOrd="0" presId="urn:microsoft.com/office/officeart/2005/8/layout/lProcess2"/>
    <dgm:cxn modelId="{B9081B34-70A8-483C-B638-F298517C05A3}" type="presOf" srcId="{19E6F19D-9EA3-4965-920D-BA1B7C9D26E8}" destId="{D24B6423-DF9A-4365-B5AB-3E9C959CEFA6}" srcOrd="1" destOrd="0" presId="urn:microsoft.com/office/officeart/2005/8/layout/lProcess2"/>
    <dgm:cxn modelId="{B81E8410-ED7A-410A-9028-CF20838FFBF0}" srcId="{F58B8414-6AD6-4670-8EC7-4AE9A48AEA7A}" destId="{19E6F19D-9EA3-4965-920D-BA1B7C9D26E8}" srcOrd="2" destOrd="0" parTransId="{EE3B5878-C862-40E2-B183-C4240646D06B}" sibTransId="{E94BBAE4-FDA1-416C-9912-2EDB4E9DD0B5}"/>
    <dgm:cxn modelId="{522294E7-93E6-4795-BF9E-36B0566873B5}" srcId="{F58B8414-6AD6-4670-8EC7-4AE9A48AEA7A}" destId="{646B3A1D-0971-4020-96EF-466E4AF1E047}" srcOrd="0" destOrd="0" parTransId="{CD16545F-63E2-4DA4-9999-A6CC96430DDD}" sibTransId="{3F2A4915-7F35-4C04-AFF8-42366979792D}"/>
    <dgm:cxn modelId="{60331DEC-02D5-40F1-B46C-9250FE28E2AD}" type="presOf" srcId="{646B3A1D-0971-4020-96EF-466E4AF1E047}" destId="{F830B408-48C9-4992-8FEA-CCFAD93F9155}" srcOrd="1" destOrd="0" presId="urn:microsoft.com/office/officeart/2005/8/layout/lProcess2"/>
    <dgm:cxn modelId="{788D8CF0-3B68-41E3-9181-13AD28F08ACC}" type="presOf" srcId="{1D1CCC64-C44B-4DE3-B592-5477CF31CD9C}" destId="{D1BF07E9-F71B-4BB7-8976-39D09471D307}" srcOrd="1" destOrd="0" presId="urn:microsoft.com/office/officeart/2005/8/layout/lProcess2"/>
    <dgm:cxn modelId="{96CD4282-4EBA-4646-B420-1D4C7FC680EB}" srcId="{F58B8414-6AD6-4670-8EC7-4AE9A48AEA7A}" destId="{1D1CCC64-C44B-4DE3-B592-5477CF31CD9C}" srcOrd="1" destOrd="0" parTransId="{D71AE0FF-42F2-4726-B8B2-3BE24EE07E11}" sibTransId="{AD38940C-5228-4392-B82D-C6C3A898AE5F}"/>
    <dgm:cxn modelId="{6F419DC6-8427-4AA7-BFCC-76F92D997690}" srcId="{1D1CCC64-C44B-4DE3-B592-5477CF31CD9C}" destId="{70DCAA6E-6433-4DB6-BF70-06C2792A2F91}" srcOrd="0" destOrd="0" parTransId="{DB0026F3-2DFC-4E65-8DD8-BD0F9410AD6A}" sibTransId="{9C924DB7-0B64-477C-8F0B-C702C0090CDF}"/>
    <dgm:cxn modelId="{80210A08-EDDE-4F8A-B144-4BE55EF56EE7}" type="presParOf" srcId="{48E6E1FF-6493-40C0-9F34-12B3DA5B18C2}" destId="{25BCE796-A964-400C-AE37-2B73C0EAE44D}" srcOrd="0" destOrd="0" presId="urn:microsoft.com/office/officeart/2005/8/layout/lProcess2"/>
    <dgm:cxn modelId="{FAD0B3E2-F0CF-43C5-8650-FEA31A9D4AF7}" type="presParOf" srcId="{25BCE796-A964-400C-AE37-2B73C0EAE44D}" destId="{7703177D-3A6B-44BF-8F7E-D48BC3C91F62}" srcOrd="0" destOrd="0" presId="urn:microsoft.com/office/officeart/2005/8/layout/lProcess2"/>
    <dgm:cxn modelId="{85AE810C-BC97-49A5-A2E6-FB4D0BDFB0B2}" type="presParOf" srcId="{25BCE796-A964-400C-AE37-2B73C0EAE44D}" destId="{F830B408-48C9-4992-8FEA-CCFAD93F9155}" srcOrd="1" destOrd="0" presId="urn:microsoft.com/office/officeart/2005/8/layout/lProcess2"/>
    <dgm:cxn modelId="{F33B49FC-AF14-41D8-84E1-F96CCEC896E1}" type="presParOf" srcId="{25BCE796-A964-400C-AE37-2B73C0EAE44D}" destId="{B32D7914-B8B1-4834-AF53-0CAB3912DF23}" srcOrd="2" destOrd="0" presId="urn:microsoft.com/office/officeart/2005/8/layout/lProcess2"/>
    <dgm:cxn modelId="{274DFB89-2210-4D45-867E-C69B2F5B4A5A}" type="presParOf" srcId="{B32D7914-B8B1-4834-AF53-0CAB3912DF23}" destId="{E7BD3DE9-98AE-4AD1-9FA1-36714D3B6E3F}" srcOrd="0" destOrd="0" presId="urn:microsoft.com/office/officeart/2005/8/layout/lProcess2"/>
    <dgm:cxn modelId="{F926D500-8C0D-4207-B4DD-9A236524A3D6}" type="presParOf" srcId="{E7BD3DE9-98AE-4AD1-9FA1-36714D3B6E3F}" destId="{66362BF8-137D-4E89-8BAB-BDFDF5716BAB}" srcOrd="0" destOrd="0" presId="urn:microsoft.com/office/officeart/2005/8/layout/lProcess2"/>
    <dgm:cxn modelId="{46915697-2EA1-47E9-9D64-9A51F46C5D68}" type="presParOf" srcId="{48E6E1FF-6493-40C0-9F34-12B3DA5B18C2}" destId="{5F93C999-BF03-430A-B1F5-7205833C5D9B}" srcOrd="1" destOrd="0" presId="urn:microsoft.com/office/officeart/2005/8/layout/lProcess2"/>
    <dgm:cxn modelId="{71CE962E-A232-45F2-8514-FBF39757076D}" type="presParOf" srcId="{48E6E1FF-6493-40C0-9F34-12B3DA5B18C2}" destId="{E288F5E9-8976-4101-83AE-5262245B7DB5}" srcOrd="2" destOrd="0" presId="urn:microsoft.com/office/officeart/2005/8/layout/lProcess2"/>
    <dgm:cxn modelId="{7F5DFFB3-6F11-4B54-880B-4EB676B74450}" type="presParOf" srcId="{E288F5E9-8976-4101-83AE-5262245B7DB5}" destId="{6A26BBB1-AB98-4897-90B6-00BC3C91D0FB}" srcOrd="0" destOrd="0" presId="urn:microsoft.com/office/officeart/2005/8/layout/lProcess2"/>
    <dgm:cxn modelId="{E9617ECE-D6DB-473F-8385-6EC63B73A98E}" type="presParOf" srcId="{E288F5E9-8976-4101-83AE-5262245B7DB5}" destId="{D1BF07E9-F71B-4BB7-8976-39D09471D307}" srcOrd="1" destOrd="0" presId="urn:microsoft.com/office/officeart/2005/8/layout/lProcess2"/>
    <dgm:cxn modelId="{ADD92257-41A2-44F5-AF37-848A7E5F2EDA}" type="presParOf" srcId="{E288F5E9-8976-4101-83AE-5262245B7DB5}" destId="{D34E1CDB-000F-4D1D-A943-36ACE462B78F}" srcOrd="2" destOrd="0" presId="urn:microsoft.com/office/officeart/2005/8/layout/lProcess2"/>
    <dgm:cxn modelId="{0E7D849B-FEB3-4D42-BDB2-1A607A9B6975}" type="presParOf" srcId="{D34E1CDB-000F-4D1D-A943-36ACE462B78F}" destId="{2D28075E-6D4E-4C31-84ED-13C50D232D11}" srcOrd="0" destOrd="0" presId="urn:microsoft.com/office/officeart/2005/8/layout/lProcess2"/>
    <dgm:cxn modelId="{95B5026A-BFAE-49F9-B9AA-EBF7D7FD056D}" type="presParOf" srcId="{2D28075E-6D4E-4C31-84ED-13C50D232D11}" destId="{E9A50B78-9C93-4396-8153-9975D495323F}" srcOrd="0" destOrd="0" presId="urn:microsoft.com/office/officeart/2005/8/layout/lProcess2"/>
    <dgm:cxn modelId="{79FEE0A1-A5F7-4C53-8C23-E682445B5DC3}" type="presParOf" srcId="{48E6E1FF-6493-40C0-9F34-12B3DA5B18C2}" destId="{D04765A2-A284-4CBD-BA39-405F79548660}" srcOrd="3" destOrd="0" presId="urn:microsoft.com/office/officeart/2005/8/layout/lProcess2"/>
    <dgm:cxn modelId="{85E5846E-A6DA-4642-8572-736A10856E34}" type="presParOf" srcId="{48E6E1FF-6493-40C0-9F34-12B3DA5B18C2}" destId="{4D0ABDD8-BFB7-4B7D-9328-2C7CC765E933}" srcOrd="4" destOrd="0" presId="urn:microsoft.com/office/officeart/2005/8/layout/lProcess2"/>
    <dgm:cxn modelId="{971488A9-E6BD-480B-87B1-4F502DAE5477}" type="presParOf" srcId="{4D0ABDD8-BFB7-4B7D-9328-2C7CC765E933}" destId="{5CBB3E75-530E-46A9-9425-DF04B91C92B3}" srcOrd="0" destOrd="0" presId="urn:microsoft.com/office/officeart/2005/8/layout/lProcess2"/>
    <dgm:cxn modelId="{8852CEDF-F620-466A-9743-AE3F2BC0B084}" type="presParOf" srcId="{4D0ABDD8-BFB7-4B7D-9328-2C7CC765E933}" destId="{D24B6423-DF9A-4365-B5AB-3E9C959CEFA6}" srcOrd="1" destOrd="0" presId="urn:microsoft.com/office/officeart/2005/8/layout/lProcess2"/>
    <dgm:cxn modelId="{90333DA7-6D57-4998-9750-83F964291849}" type="presParOf" srcId="{4D0ABDD8-BFB7-4B7D-9328-2C7CC765E933}" destId="{2D1F6538-C08B-4E8B-BF02-96D8A82256B1}" srcOrd="2" destOrd="0" presId="urn:microsoft.com/office/officeart/2005/8/layout/lProcess2"/>
    <dgm:cxn modelId="{302E701B-5CF3-4603-807D-F3DF425FDBA2}" type="presParOf" srcId="{2D1F6538-C08B-4E8B-BF02-96D8A82256B1}" destId="{3C161E99-8F47-4239-B1E2-B742118A5A45}" srcOrd="0" destOrd="0" presId="urn:microsoft.com/office/officeart/2005/8/layout/lProcess2"/>
    <dgm:cxn modelId="{6A40BD58-1DE1-421A-9D38-546963B03DC1}" type="presParOf" srcId="{3C161E99-8F47-4239-B1E2-B742118A5A45}" destId="{5FBD5C76-566E-4894-B30F-563E3EE3F418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03177D-3A6B-44BF-8F7E-D48BC3C91F62}">
      <dsp:nvSpPr>
        <dsp:cNvPr id="0" name=""/>
        <dsp:cNvSpPr/>
      </dsp:nvSpPr>
      <dsp:spPr>
        <a:xfrm>
          <a:off x="1011" y="0"/>
          <a:ext cx="2630090" cy="450059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Доходы</a:t>
          </a:r>
          <a:endParaRPr lang="ru-RU" sz="4100" kern="1200" dirty="0"/>
        </a:p>
      </dsp:txBody>
      <dsp:txXfrm>
        <a:off x="1011" y="0"/>
        <a:ext cx="2630090" cy="1350178"/>
      </dsp:txXfrm>
    </dsp:sp>
    <dsp:sp modelId="{66362BF8-137D-4E89-8BAB-BDFDF5716BAB}">
      <dsp:nvSpPr>
        <dsp:cNvPr id="0" name=""/>
        <dsp:cNvSpPr/>
      </dsp:nvSpPr>
      <dsp:spPr>
        <a:xfrm>
          <a:off x="264020" y="1350178"/>
          <a:ext cx="2104072" cy="29253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441 485,1 </a:t>
          </a:r>
          <a:endParaRPr lang="ru-RU" sz="2800" kern="1200" dirty="0"/>
        </a:p>
      </dsp:txBody>
      <dsp:txXfrm>
        <a:off x="264020" y="1350178"/>
        <a:ext cx="2104072" cy="2925386"/>
      </dsp:txXfrm>
    </dsp:sp>
    <dsp:sp modelId="{6A26BBB1-AB98-4897-90B6-00BC3C91D0FB}">
      <dsp:nvSpPr>
        <dsp:cNvPr id="0" name=""/>
        <dsp:cNvSpPr/>
      </dsp:nvSpPr>
      <dsp:spPr>
        <a:xfrm>
          <a:off x="2838563" y="0"/>
          <a:ext cx="2630090" cy="450059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smtClean="0"/>
            <a:t>Расходы</a:t>
          </a:r>
          <a:endParaRPr lang="ru-RU" sz="4100" kern="1200" dirty="0"/>
        </a:p>
      </dsp:txBody>
      <dsp:txXfrm>
        <a:off x="2838563" y="0"/>
        <a:ext cx="2630090" cy="1350178"/>
      </dsp:txXfrm>
    </dsp:sp>
    <dsp:sp modelId="{E9A50B78-9C93-4396-8153-9975D495323F}">
      <dsp:nvSpPr>
        <dsp:cNvPr id="0" name=""/>
        <dsp:cNvSpPr/>
      </dsp:nvSpPr>
      <dsp:spPr>
        <a:xfrm>
          <a:off x="3139256" y="1358983"/>
          <a:ext cx="2104072" cy="2925386"/>
        </a:xfrm>
        <a:prstGeom prst="roundRect">
          <a:avLst>
            <a:gd name="adj" fmla="val 10000"/>
          </a:avLst>
        </a:prstGeom>
        <a:solidFill>
          <a:schemeClr val="accent3">
            <a:hueOff val="-6901799"/>
            <a:satOff val="-18192"/>
            <a:lumOff val="-4706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424 175,5 </a:t>
          </a:r>
          <a:endParaRPr lang="ru-RU" sz="2800" kern="1200" dirty="0"/>
        </a:p>
      </dsp:txBody>
      <dsp:txXfrm>
        <a:off x="3139256" y="1358983"/>
        <a:ext cx="2104072" cy="2925386"/>
      </dsp:txXfrm>
    </dsp:sp>
    <dsp:sp modelId="{5CBB3E75-530E-46A9-9425-DF04B91C92B3}">
      <dsp:nvSpPr>
        <dsp:cNvPr id="0" name=""/>
        <dsp:cNvSpPr/>
      </dsp:nvSpPr>
      <dsp:spPr>
        <a:xfrm>
          <a:off x="5655705" y="0"/>
          <a:ext cx="2630090" cy="4500594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161800" extrusionH="600" contourW="3000">
          <a:bevelT w="48600" h="18600" prst="relaxedInset"/>
          <a:bevelB w="48600" h="8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kern="1200" dirty="0" err="1" smtClean="0"/>
            <a:t>Профицит</a:t>
          </a:r>
          <a:endParaRPr lang="ru-RU" sz="4100" kern="1200" dirty="0"/>
        </a:p>
      </dsp:txBody>
      <dsp:txXfrm>
        <a:off x="5655705" y="0"/>
        <a:ext cx="2630090" cy="1350178"/>
      </dsp:txXfrm>
    </dsp:sp>
    <dsp:sp modelId="{5FBD5C76-566E-4894-B30F-563E3EE3F418}">
      <dsp:nvSpPr>
        <dsp:cNvPr id="0" name=""/>
        <dsp:cNvSpPr/>
      </dsp:nvSpPr>
      <dsp:spPr>
        <a:xfrm>
          <a:off x="5918715" y="1350178"/>
          <a:ext cx="2104072" cy="2925386"/>
        </a:xfrm>
        <a:prstGeom prst="roundRect">
          <a:avLst>
            <a:gd name="adj" fmla="val 10000"/>
          </a:avLst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17 309,6</a:t>
          </a:r>
          <a:endParaRPr lang="ru-RU" sz="2800" kern="1200" dirty="0"/>
        </a:p>
      </dsp:txBody>
      <dsp:txXfrm>
        <a:off x="5918715" y="1350178"/>
        <a:ext cx="2104072" cy="29253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</cdr:x>
      <cdr:y>0.18182</cdr:y>
    </cdr:from>
    <cdr:to>
      <cdr:x>0.75397</cdr:x>
      <cdr:y>0.37879</cdr:y>
    </cdr:to>
    <cdr:sp macro="" textlink="">
      <cdr:nvSpPr>
        <cdr:cNvPr id="3" name="Прямая соединительная линия 2"/>
        <cdr:cNvSpPr/>
      </cdr:nvSpPr>
      <cdr:spPr>
        <a:xfrm xmlns:a="http://schemas.openxmlformats.org/drawingml/2006/main">
          <a:off x="4500562" y="857256"/>
          <a:ext cx="2286016" cy="928694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>
            <a:solidFill>
              <a:srgbClr val="080808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13.03.2025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1714488"/>
            <a:ext cx="7772400" cy="1752600"/>
          </a:xfrm>
        </p:spPr>
        <p:txBody>
          <a:bodyPr>
            <a:no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Отчет об исполнении бюджета Кировского городского поселения Кировского муниципального района Ленинградской области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3643314"/>
            <a:ext cx="7406640" cy="1752600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За 2024 год</a:t>
            </a:r>
            <a:endParaRPr lang="ru-RU" sz="32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285728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642918"/>
            <a:ext cx="7467600" cy="5825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Расходная часть бюджета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72330" y="1214422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1571612"/>
          <a:ext cx="8572560" cy="4893639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627525"/>
                <a:gridCol w="1945035"/>
              </a:tblGrid>
              <a:tr h="73013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Наименование раздела</a:t>
                      </a:r>
                      <a:r>
                        <a:rPr lang="en-US" sz="2400" dirty="0" smtClean="0"/>
                        <a:t>/</a:t>
                      </a:r>
                      <a:r>
                        <a:rPr lang="ru-RU" sz="2400" dirty="0" smtClean="0"/>
                        <a:t>подраздела расходов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Исполнено</a:t>
                      </a:r>
                      <a:r>
                        <a:rPr lang="ru-RU" baseline="0" dirty="0" smtClean="0"/>
                        <a:t> </a:t>
                      </a:r>
                      <a:endParaRPr lang="ru-RU" baseline="0" dirty="0" smtClean="0"/>
                    </a:p>
                    <a:p>
                      <a:pPr algn="ctr"/>
                      <a:r>
                        <a:rPr lang="ru-RU" baseline="0" dirty="0" smtClean="0"/>
                        <a:t>2024 </a:t>
                      </a:r>
                      <a:r>
                        <a:rPr lang="ru-RU" baseline="0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</a:tr>
              <a:tr h="356375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/>
                        <a:t>Общегосударственные вопросы 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/>
                        <a:t>44 499,8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3452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2 </a:t>
                      </a:r>
                      <a:r>
                        <a:rPr lang="ru-RU" sz="1800" u="none" strike="noStrike" dirty="0" smtClean="0"/>
                        <a:t>077,9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94743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u="none" strike="noStrike" kern="1200" dirty="0" smtClean="0"/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kumimoji="0" lang="ru-RU" sz="18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2 646,2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94743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u="none" strike="noStrike" kern="1200" dirty="0" smtClean="0"/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kumimoji="0" lang="ru-RU" sz="18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33 165,2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3452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u="none" strike="noStrike" kern="1200" dirty="0" smtClean="0"/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kumimoji="0" lang="ru-RU" sz="18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1 033,3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21609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проведения выборов</a:t>
                      </a:r>
                      <a:r>
                        <a:rPr kumimoji="0" lang="ru-RU" sz="18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 референдумов</a:t>
                      </a:r>
                      <a:endParaRPr kumimoji="0" lang="ru-RU" sz="18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3 501,1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21607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800" u="none" strike="noStrike" kern="1200" dirty="0" smtClean="0"/>
                        <a:t>Другие общегосударственные вопросы</a:t>
                      </a:r>
                      <a:endParaRPr kumimoji="0" lang="ru-RU" sz="18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2 076,1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pic>
        <p:nvPicPr>
          <p:cNvPr id="7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642918"/>
            <a:ext cx="7467600" cy="5825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Расходная часть бюджета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6710" y="1357298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1714488"/>
          <a:ext cx="8429684" cy="497211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6572296"/>
                <a:gridCol w="1857388"/>
              </a:tblGrid>
              <a:tr h="52575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Наименование раздела</a:t>
                      </a:r>
                      <a:r>
                        <a:rPr lang="en-US" sz="2400" dirty="0" smtClean="0"/>
                        <a:t>/</a:t>
                      </a:r>
                      <a:r>
                        <a:rPr lang="ru-RU" sz="2400" dirty="0" smtClean="0"/>
                        <a:t>подраздела расходов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Исполнено</a:t>
                      </a:r>
                      <a:r>
                        <a:rPr lang="ru-RU" baseline="0" dirty="0" smtClean="0"/>
                        <a:t> </a:t>
                      </a:r>
                      <a:endParaRPr lang="ru-RU" baseline="0" dirty="0" smtClean="0"/>
                    </a:p>
                    <a:p>
                      <a:pPr algn="ctr"/>
                      <a:r>
                        <a:rPr lang="ru-RU" baseline="0" dirty="0" smtClean="0"/>
                        <a:t>2024 </a:t>
                      </a:r>
                      <a:r>
                        <a:rPr lang="ru-RU" baseline="0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</a:tr>
              <a:tr h="581176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/>
                        <a:t>Национальная безопасность и правоохранительная деятельность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/>
                        <a:t>2</a:t>
                      </a:r>
                      <a:r>
                        <a:rPr lang="ru-RU" sz="1800" b="1" u="none" strike="noStrike" dirty="0" smtClean="0"/>
                        <a:t> 321,6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6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Гражданская оборона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919,3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23776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278,5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23776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1 </a:t>
                      </a:r>
                      <a:r>
                        <a:rPr lang="ru-RU" sz="1800" u="none" strike="noStrike" dirty="0" smtClean="0"/>
                        <a:t>123,8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4176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/>
                        <a:t>Национальная экономика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/>
                        <a:t>91 842,4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838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Дорожное хозяйство (дорожные фонды)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27 140,5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838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Другие вопросы в области национальной экономики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64 701,9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4176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 err="1"/>
                        <a:t>Жилищно</a:t>
                      </a:r>
                      <a:r>
                        <a:rPr lang="ru-RU" sz="2000" b="1" u="none" strike="noStrike" dirty="0"/>
                        <a:t> -коммунальное хозяйство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/>
                        <a:t>219 072,5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6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Жилищное хозяйство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5 </a:t>
                      </a:r>
                      <a:r>
                        <a:rPr lang="ru-RU" sz="1800" u="none" strike="noStrike" dirty="0" smtClean="0"/>
                        <a:t>363,2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6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Коммунальное хозяйство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13 923,8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6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Благоустройство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151 742,6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6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Другие вопросы в области жилищно-коммунального хозяйства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48 042,9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pic>
        <p:nvPicPr>
          <p:cNvPr id="7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785794"/>
            <a:ext cx="7467600" cy="5825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Расходная часть бюджета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786710" y="1357298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1714487"/>
          <a:ext cx="8572560" cy="5045637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7000924"/>
                <a:gridCol w="1571636"/>
              </a:tblGrid>
              <a:tr h="62094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Наименование раздела</a:t>
                      </a:r>
                      <a:r>
                        <a:rPr lang="en-US" sz="2400" dirty="0" smtClean="0"/>
                        <a:t>/</a:t>
                      </a:r>
                      <a:r>
                        <a:rPr lang="ru-RU" sz="2400" dirty="0" smtClean="0"/>
                        <a:t>подраздела расходов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smtClean="0"/>
                        <a:t>2024 </a:t>
                      </a:r>
                      <a:r>
                        <a:rPr lang="ru-RU" baseline="0" dirty="0" smtClean="0"/>
                        <a:t>год</a:t>
                      </a:r>
                      <a:endParaRPr lang="ru-RU" dirty="0"/>
                    </a:p>
                  </a:txBody>
                  <a:tcPr/>
                </a:tc>
              </a:tr>
              <a:tr h="30307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/>
                        <a:t>Образование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/>
                        <a:t>786,7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3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Молодежная политика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786,7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0307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/>
                        <a:t>Культура и кинематография 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/>
                        <a:t>59 955,6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3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Культура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53 787,4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3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Другие вопросы в области культуры, кинематографии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6 168,2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0307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/>
                        <a:t>Социальная политика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/>
                        <a:t>1</a:t>
                      </a:r>
                      <a:r>
                        <a:rPr lang="ru-RU" sz="1800" b="1" i="0" u="none" strike="noStrike" dirty="0" smtClean="0"/>
                        <a:t> 768,0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3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Пенсионное обеспечение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1 </a:t>
                      </a:r>
                      <a:r>
                        <a:rPr lang="ru-RU" sz="1800" u="none" strike="noStrike" dirty="0" smtClean="0"/>
                        <a:t>765,6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3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Социальное обеспечение населения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2,4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0307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i="0" u="none" strike="noStrike" dirty="0"/>
                        <a:t>Физическая культура и спорт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/>
                        <a:t>1 249,2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3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Физическая культура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1 249,2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0307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/>
                        <a:t>Средства массовой информации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/>
                        <a:t>2 </a:t>
                      </a:r>
                      <a:r>
                        <a:rPr lang="ru-RU" sz="1800" b="1" u="none" strike="noStrike" dirty="0" smtClean="0"/>
                        <a:t>544,1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30211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 smtClean="0"/>
                        <a:t>Другие вопросы в области средств массовой информации</a:t>
                      </a:r>
                      <a:endParaRPr lang="ru-RU" sz="20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2 </a:t>
                      </a:r>
                      <a:r>
                        <a:rPr lang="ru-RU" sz="1800" u="none" strike="noStrike" dirty="0" smtClean="0"/>
                        <a:t>544,1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62695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/>
                        <a:t>Обслуживание государственного и муниципального долга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 smtClean="0"/>
                        <a:t>135,6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589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u="none" strike="noStrike" dirty="0" smtClean="0"/>
                        <a:t>Обслуживание государственного внутреннего и муниципального долга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135,6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pic>
        <p:nvPicPr>
          <p:cNvPr id="7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357166"/>
            <a:ext cx="7467600" cy="725470"/>
          </a:xfrm>
        </p:spPr>
        <p:txBody>
          <a:bodyPr>
            <a:no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в разрезе муниципальных программ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214282" y="1357298"/>
          <a:ext cx="8643998" cy="4842685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7426529"/>
                <a:gridCol w="1217469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Наименование муниципальной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программы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Исполнено в 2024году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99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/>
                        <a:t>"</a:t>
                      </a:r>
                      <a:r>
                        <a:rPr lang="ru-RU" sz="1100" u="none" strike="noStrike" dirty="0"/>
                        <a:t>Мероприятия по выполнению задач гражданской обороны, защите населения и территории Кировского городского поселения Кировского муниципального района Ленинградской области от чрезвычайных ситуаций природного и техногенного характера"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2 321,5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954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/>
                        <a:t>"</a:t>
                      </a:r>
                      <a:r>
                        <a:rPr lang="ru-RU" sz="1100" u="none" strike="noStrike" dirty="0"/>
                        <a:t>Формирование комфортной городской среды муниципального образования "Кировск" Кировского 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14 460,1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954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/>
                        <a:t>"</a:t>
                      </a:r>
                      <a:r>
                        <a:rPr lang="ru-RU" sz="1100" u="none" strike="noStrike" dirty="0"/>
                        <a:t>Благоустройство и развитие общественной инфраструктуры </a:t>
                      </a:r>
                      <a:r>
                        <a:rPr lang="ru-RU" sz="1100" u="none" strike="noStrike" dirty="0" smtClean="0"/>
                        <a:t>Кировского городского поселения Кировского </a:t>
                      </a:r>
                      <a:r>
                        <a:rPr lang="ru-RU" sz="1100" u="none" strike="noStrike" dirty="0"/>
                        <a:t>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238 656,8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508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/>
                        <a:t>"</a:t>
                      </a:r>
                      <a:r>
                        <a:rPr lang="ru-RU" sz="1100" u="none" strike="noStrike" dirty="0"/>
                        <a:t>Социально-культурная деятельность </a:t>
                      </a:r>
                      <a:r>
                        <a:rPr lang="ru-RU" sz="1100" u="none" strike="noStrike" dirty="0" smtClean="0"/>
                        <a:t>Кировского городского поселения </a:t>
                      </a:r>
                      <a:r>
                        <a:rPr lang="ru-RU" sz="1100" u="none" strike="noStrike" dirty="0"/>
                        <a:t>Кировского 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63</a:t>
                      </a:r>
                      <a:r>
                        <a:rPr lang="ru-RU" sz="1600" u="none" strike="noStrike" baseline="0" dirty="0" smtClean="0"/>
                        <a:t> 165</a:t>
                      </a:r>
                      <a:r>
                        <a:rPr lang="ru-RU" sz="1600" u="none" strike="noStrike" dirty="0" smtClean="0"/>
                        <a:t>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/>
                        <a:t>"</a:t>
                      </a:r>
                      <a:r>
                        <a:rPr lang="ru-RU" sz="1100" u="none" strike="noStrike" dirty="0"/>
                        <a:t>Работа с общественностью </a:t>
                      </a:r>
                      <a:r>
                        <a:rPr lang="ru-RU" sz="1100" u="none" strike="noStrike" dirty="0" smtClean="0"/>
                        <a:t>Кировского городского поселения Кировского </a:t>
                      </a:r>
                      <a:r>
                        <a:rPr lang="ru-RU" sz="1100" u="none" strike="noStrike" dirty="0"/>
                        <a:t>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/>
                        <a:t>3</a:t>
                      </a:r>
                      <a:r>
                        <a:rPr lang="ru-RU" sz="1600" u="none" strike="noStrike" dirty="0" smtClean="0"/>
                        <a:t> 125,1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/>
                        <a:t>"</a:t>
                      </a:r>
                      <a:r>
                        <a:rPr lang="ru-RU" sz="1100" u="none" strike="noStrike" dirty="0"/>
                        <a:t>Управление земельными ресурсами </a:t>
                      </a:r>
                      <a:r>
                        <a:rPr lang="ru-RU" sz="1100" u="none" strike="noStrike" dirty="0" smtClean="0"/>
                        <a:t>Кировского городского поселения </a:t>
                      </a:r>
                      <a:r>
                        <a:rPr lang="ru-RU" sz="1100" u="none" strike="noStrike" dirty="0"/>
                        <a:t>Кировского 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/>
                        <a:t>2</a:t>
                      </a:r>
                      <a:r>
                        <a:rPr lang="ru-RU" sz="1600" u="none" strike="noStrike" dirty="0" smtClean="0"/>
                        <a:t> 399,5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332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/>
                        <a:t>"</a:t>
                      </a:r>
                      <a:r>
                        <a:rPr lang="ru-RU" sz="1100" u="none" strike="noStrike" dirty="0"/>
                        <a:t>Развитие транспортной системы </a:t>
                      </a:r>
                      <a:r>
                        <a:rPr lang="ru-RU" sz="1100" u="none" strike="noStrike" dirty="0" smtClean="0"/>
                        <a:t>Кировского городского поселения Кировского </a:t>
                      </a:r>
                      <a:r>
                        <a:rPr lang="ru-RU" sz="1100" u="none" strike="noStrike" dirty="0"/>
                        <a:t>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27 140,5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9544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/>
                        <a:t>"Создание мест (площадок) накопления твердых коммунальных отходов на территории Кировского городского поселения Кировского муниципального района Ленинградской области"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/>
                        <a:t>1 </a:t>
                      </a:r>
                      <a:r>
                        <a:rPr lang="ru-RU" sz="1600" u="none" strike="noStrike" dirty="0" smtClean="0"/>
                        <a:t>174,9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954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/>
                        <a:t>"</a:t>
                      </a:r>
                      <a:r>
                        <a:rPr lang="ru-RU" sz="1100" u="none" strike="noStrike" dirty="0"/>
                        <a:t>Энергосбережение и повышение энергетической эффективности муниципального образования "Кировск" Кировского 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19 732,1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86578" y="1357298"/>
            <a:ext cx="833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Тыс.руб.</a:t>
            </a:r>
            <a:endParaRPr lang="ru-RU" sz="1200" dirty="0"/>
          </a:p>
        </p:txBody>
      </p:sp>
      <p:pic>
        <p:nvPicPr>
          <p:cNvPr id="5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357166"/>
            <a:ext cx="8534400" cy="75895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Адресная инвестиционная программа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5" y="2143116"/>
          <a:ext cx="8358246" cy="307183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928694"/>
                <a:gridCol w="928694"/>
                <a:gridCol w="928694"/>
                <a:gridCol w="928694"/>
                <a:gridCol w="928694"/>
                <a:gridCol w="928694"/>
                <a:gridCol w="928694"/>
                <a:gridCol w="928694"/>
                <a:gridCol w="928694"/>
              </a:tblGrid>
              <a:tr h="695488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Строительство дорог в п. Молодцово на земельных участках,</a:t>
                      </a:r>
                    </a:p>
                    <a:p>
                      <a:pPr algn="ctr" fontAlgn="ctr"/>
                      <a:r>
                        <a:rPr lang="ru-RU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предоставленных членам многодетных семей по 105-ОЗ</a:t>
                      </a:r>
                      <a:endParaRPr lang="ru-RU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0975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 год (исполнено)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2025 год (план)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2026 год (план)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9097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том числе: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том числе: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том числе: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34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средства областного бюджета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средства местного бюджета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средства областного бюджета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средства местного бюджета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средства областного бюджета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средства местного бюджета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</a:tr>
              <a:tr h="59097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smtClean="0"/>
                        <a:t>59,6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/>
                        <a:t>34,9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/>
                        <a:t>24,7 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u="none" strike="noStrike" kern="1200" dirty="0" smtClean="0"/>
                        <a:t>0,0 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u="none" strike="noStrike" kern="1200" dirty="0" smtClean="0"/>
                        <a:t>0,0  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u="none" strike="noStrike" kern="1200" dirty="0" smtClean="0"/>
                        <a:t>0,0 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u="none" strike="noStrike" kern="1200" dirty="0" smtClean="0"/>
                        <a:t>0,0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u="none" strike="noStrike" kern="1200" dirty="0" smtClean="0"/>
                        <a:t>0,0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u="none" strike="noStrike" kern="1200" dirty="0" smtClean="0"/>
                        <a:t>0,0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708" marR="6708" marT="6708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58082" y="1571612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Млн.руб.</a:t>
            </a:r>
            <a:endParaRPr lang="ru-RU" dirty="0"/>
          </a:p>
        </p:txBody>
      </p:sp>
      <p:pic>
        <p:nvPicPr>
          <p:cNvPr id="5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62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498080" cy="11430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Кировское городское поселение</a:t>
            </a:r>
            <a:br>
              <a:rPr lang="ru-RU" sz="2800" b="1" dirty="0" smtClean="0"/>
            </a:br>
            <a:r>
              <a:rPr lang="ru-RU" sz="2800" b="1" dirty="0" smtClean="0"/>
              <a:t>Кировского муниципального района Ленинградской области</a:t>
            </a:r>
            <a:endParaRPr lang="ru-RU" sz="2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5553" y="1447800"/>
            <a:ext cx="6234165" cy="4675624"/>
          </a:xfrm>
        </p:spPr>
      </p:pic>
      <p:pic>
        <p:nvPicPr>
          <p:cNvPr id="4" name="Picture 2" descr="C:\Users\user\Desktop\kirovsk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0" y="1571612"/>
            <a:ext cx="2736304" cy="4138201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buFont typeface="Wingdings 3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состав территории муниципального образования входят следующие населенные пункты: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г. Кировск, пос.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Молодцово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Font typeface="Wingdings 3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Административный центр муниципального образования – г. Кировск</a:t>
            </a:r>
          </a:p>
          <a:p>
            <a:pPr marL="0" indent="0" algn="ctr">
              <a:buFont typeface="Wingdings 3"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3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Численность населения:</a:t>
            </a:r>
          </a:p>
          <a:p>
            <a:pPr marL="0" indent="0" algn="ctr">
              <a:buFont typeface="Wingdings 3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28 039 человек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827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Глоссарий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поступающие в бюджет денежные средства, за исключением средств, являющихся источниками финансирования дефицита бюджета;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выплачиваемые из бюджета денежные средства, за исключением средств, являющихся в соответствии с настоящим Кодексом источниками финансирования дефицита бюджета;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Дефицит бюджета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превышение расходов бюджета над его доходами;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Профицит бюджета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превышение доходов бюджета над его расходами;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Межбюджетные трансферты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средства, предоставляемые одним бюджетом бюджетной системы Российской Федерации другому бюджету бюджетной системы Российской Федерации;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Дотации -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межбюджетные трансферты, предоставляемые на безвозмездной и безвозвратной основе без установления направлений их использования.</a:t>
            </a:r>
          </a:p>
          <a:p>
            <a:endParaRPr lang="ru-RU" b="1" dirty="0"/>
          </a:p>
        </p:txBody>
      </p:sp>
      <p:pic>
        <p:nvPicPr>
          <p:cNvPr id="4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70034" cy="1000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8943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357166"/>
            <a:ext cx="8534400" cy="758952"/>
          </a:xfrm>
        </p:spPr>
        <p:txBody>
          <a:bodyPr>
            <a:no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Основные характеристики </a:t>
            </a:r>
            <a:b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бюджета МО «Кировск»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2000240"/>
          <a:ext cx="8286808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43834" y="1571612"/>
            <a:ext cx="1029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  <p:pic>
        <p:nvPicPr>
          <p:cNvPr id="6" name="Picture 2" descr="C:\Users\user\Desktop\kirovsk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7467600" cy="796908"/>
          </a:xfrm>
        </p:spPr>
        <p:txBody>
          <a:bodyPr>
            <a:no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Доходная часть бюджета.</a:t>
            </a:r>
            <a:b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Налоговые поступления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714348" y="1428736"/>
          <a:ext cx="857256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C:\Users\user\Desktop\kirovsk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7467600" cy="796908"/>
          </a:xfrm>
        </p:spPr>
        <p:txBody>
          <a:bodyPr>
            <a:no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Доходная часть бюджета.</a:t>
            </a:r>
            <a:b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Неналоговые поступления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28596" y="1571612"/>
          <a:ext cx="9001156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C:\Users\user\Desktop\kirovsk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642918"/>
            <a:ext cx="7467600" cy="72547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Доходная часть бюджета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285720" y="1643050"/>
          <a:ext cx="8572528" cy="507207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286266"/>
                <a:gridCol w="1428754"/>
                <a:gridCol w="1428754"/>
                <a:gridCol w="1428754"/>
              </a:tblGrid>
              <a:tr h="75000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Наименование доходов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/>
                        <a:t>План </a:t>
                      </a:r>
                      <a:r>
                        <a:rPr lang="ru-RU" sz="1600" u="none" strike="noStrike" dirty="0" smtClean="0"/>
                        <a:t>(</a:t>
                      </a:r>
                      <a:r>
                        <a:rPr lang="ru-RU" sz="1600" u="none" strike="noStrike" dirty="0" err="1"/>
                        <a:t>тыс.руб</a:t>
                      </a:r>
                      <a:r>
                        <a:rPr lang="ru-RU" sz="1600" u="none" strike="noStrike" dirty="0"/>
                        <a:t>)</a:t>
                      </a:r>
                      <a:br>
                        <a:rPr lang="ru-RU" sz="1600" u="none" strike="noStrike" dirty="0"/>
                      </a:br>
                      <a:r>
                        <a:rPr lang="ru-RU" sz="1600" u="none" strike="noStrike" dirty="0" smtClean="0"/>
                        <a:t>2024г</a:t>
                      </a:r>
                      <a:r>
                        <a:rPr lang="ru-RU" sz="1600" u="none" strike="noStrike" dirty="0"/>
                        <a:t>.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/>
                        <a:t>Исполнение </a:t>
                      </a:r>
                      <a:r>
                        <a:rPr lang="ru-RU" sz="1600" u="none" strike="noStrike" dirty="0"/>
                        <a:t>(</a:t>
                      </a:r>
                      <a:r>
                        <a:rPr lang="ru-RU" sz="1600" u="none" strike="noStrike" dirty="0" err="1"/>
                        <a:t>тыс.руб</a:t>
                      </a:r>
                      <a:r>
                        <a:rPr lang="ru-RU" sz="1600" u="none" strike="noStrike" dirty="0"/>
                        <a:t>)</a:t>
                      </a:r>
                      <a:br>
                        <a:rPr lang="ru-RU" sz="1600" u="none" strike="noStrike" dirty="0"/>
                      </a:br>
                      <a:r>
                        <a:rPr lang="ru-RU" sz="1600" u="none" strike="noStrike" dirty="0" smtClean="0"/>
                        <a:t>2024г</a:t>
                      </a:r>
                      <a:r>
                        <a:rPr lang="ru-RU" sz="1600" u="none" strike="noStrike" dirty="0"/>
                        <a:t>.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% исполнения</a:t>
                      </a:r>
                      <a:r>
                        <a:rPr lang="ru-RU" sz="1600" baseline="0" dirty="0" smtClean="0"/>
                        <a:t> к плану 2024 года</a:t>
                      </a:r>
                    </a:p>
                  </a:txBody>
                  <a:tcPr marL="8678" marR="8678" marT="7620" marB="0" anchor="ctr"/>
                </a:tc>
              </a:tr>
              <a:tr h="37063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/>
                        <a:t>Налог на доходы физических лиц 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 smtClean="0"/>
                        <a:t>158 000,0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 smtClean="0"/>
                        <a:t>172 583,0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109,2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49502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/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/>
                        <a:t>5 </a:t>
                      </a:r>
                      <a:r>
                        <a:rPr kumimoji="0" lang="ru-RU" sz="1600" u="none" strike="noStrike" kern="1200" dirty="0" smtClean="0"/>
                        <a:t>600,0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/>
                        <a:t>6</a:t>
                      </a:r>
                      <a:r>
                        <a:rPr kumimoji="0" lang="ru-RU" sz="1600" u="none" strike="noStrike" kern="1200" dirty="0" smtClean="0"/>
                        <a:t> 050,0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108,0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63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/>
                        <a:t>Налог на имущество физических лиц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 smtClean="0"/>
                        <a:t>18 114,0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17 321,5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95,6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63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/>
                        <a:t>Земельный налог</a:t>
                      </a:r>
                      <a:endParaRPr lang="ru-RU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 smtClean="0"/>
                        <a:t>46 640,0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 smtClean="0"/>
                        <a:t>45 473,7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97,5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49502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 smtClean="0"/>
                        <a:t>57 019,1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 smtClean="0"/>
                        <a:t>57 688,0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101,2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49502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/>
                        <a:t>Доходы от продажи материальных и нематериальных активов 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 smtClean="0"/>
                        <a:t>23 895,8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 smtClean="0"/>
                        <a:t>13 349,1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55,9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49502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/>
                        <a:t>Доходы от оказания платных услуг и компенсации затрат  государства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/>
                        <a:t>6</a:t>
                      </a:r>
                      <a:r>
                        <a:rPr kumimoji="0" lang="ru-RU" sz="1600" u="none" strike="noStrike" kern="1200" dirty="0" smtClean="0"/>
                        <a:t> 074,3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/>
                        <a:t>6</a:t>
                      </a:r>
                      <a:r>
                        <a:rPr kumimoji="0" lang="ru-RU" sz="1600" u="none" strike="noStrike" kern="1200" dirty="0" smtClean="0"/>
                        <a:t> 084,6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100,2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63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/>
                        <a:t>Штрафы, санкции, возмещение ущерба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/>
                        <a:t>1 </a:t>
                      </a:r>
                      <a:r>
                        <a:rPr kumimoji="0" lang="ru-RU" sz="1600" u="none" strike="noStrike" kern="1200" dirty="0" smtClean="0"/>
                        <a:t>000,0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 smtClean="0"/>
                        <a:t>804,7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80,5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63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/>
                        <a:t> Прочие неналоговые доходы 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 smtClean="0"/>
                        <a:t>500,0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 smtClean="0"/>
                        <a:t>62,9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12,6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pic>
        <p:nvPicPr>
          <p:cNvPr id="5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58016" y="1214422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357166"/>
            <a:ext cx="7467600" cy="6540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Доходная часть бюджета 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71472" y="1643050"/>
          <a:ext cx="8358246" cy="510551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34324"/>
                <a:gridCol w="2060138"/>
                <a:gridCol w="1648140"/>
                <a:gridCol w="1515644"/>
              </a:tblGrid>
              <a:tr h="1000132">
                <a:tc>
                  <a:txBody>
                    <a:bodyPr/>
                    <a:lstStyle/>
                    <a:p>
                      <a:pPr algn="l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План 2024год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Фактически исполнено 2024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% исполнения</a:t>
                      </a:r>
                      <a:r>
                        <a:rPr lang="ru-RU" sz="1600" baseline="0" dirty="0" smtClean="0"/>
                        <a:t> к плану 2024 года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6360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kern="1200" dirty="0" smtClean="0"/>
                        <a:t>Дотации бюджетам бюджетной системы Российской Федерации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39 698,8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39 698,8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100%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08608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kern="1200" dirty="0" smtClean="0"/>
                        <a:t>Субсидии бюджетам бюджетной системы Российской Федерации (межбюджетные субсидии)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72 664,8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 smtClean="0"/>
                        <a:t>72 088,0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99,2%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6360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kern="1200" dirty="0" smtClean="0"/>
                        <a:t>Субвенции бюджетам бюджетной системы Российской Федерации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/>
                        <a:t>10,6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/>
                        <a:t>10,6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100%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9629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10 170,2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10 170,2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100%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6360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 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100%</a:t>
                      </a:r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00958" y="1214422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85984" y="1071546"/>
            <a:ext cx="4182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Безвозмездные поступления</a:t>
            </a:r>
            <a:endParaRPr lang="ru-RU" sz="2000" b="1" dirty="0"/>
          </a:p>
        </p:txBody>
      </p:sp>
      <p:pic>
        <p:nvPicPr>
          <p:cNvPr id="7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714356"/>
            <a:ext cx="7467600" cy="58259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Расходная часть бюджета</a:t>
            </a:r>
            <a:endParaRPr lang="ru-RU" sz="3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28596" y="2071678"/>
          <a:ext cx="8429684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58214" y="1643050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%</a:t>
            </a:r>
            <a:endParaRPr lang="ru-RU" dirty="0"/>
          </a:p>
        </p:txBody>
      </p:sp>
      <p:pic>
        <p:nvPicPr>
          <p:cNvPr id="7" name="Picture 2" descr="C:\Users\user\Desktop\kirovsk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Солнцестояние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ициальная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  <a:fontScheme name="Официальная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Официальная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244</TotalTime>
  <Words>991</Words>
  <Application>Microsoft Office PowerPoint</Application>
  <PresentationFormat>Экран (4:3)</PresentationFormat>
  <Paragraphs>252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Отчет об исполнении бюджета Кировского городского поселения Кировского муниципального района Ленинградской области</vt:lpstr>
      <vt:lpstr>Кировское городское поселение Кировского муниципального района Ленинградской области</vt:lpstr>
      <vt:lpstr>Глоссарий</vt:lpstr>
      <vt:lpstr>Основные характеристики  бюджета МО «Кировск»</vt:lpstr>
      <vt:lpstr>Доходная часть бюджета. Налоговые поступления</vt:lpstr>
      <vt:lpstr>Доходная часть бюджета. Неналоговые поступления</vt:lpstr>
      <vt:lpstr>Доходная часть бюджета</vt:lpstr>
      <vt:lpstr>Доходная часть бюджета </vt:lpstr>
      <vt:lpstr>Расходная часть бюджета</vt:lpstr>
      <vt:lpstr>Расходная часть бюджета</vt:lpstr>
      <vt:lpstr>Расходная часть бюджета</vt:lpstr>
      <vt:lpstr>Расходная часть бюджета</vt:lpstr>
      <vt:lpstr>Расходы в разрезе муниципальных программ</vt:lpstr>
      <vt:lpstr>Адресная инвестиционная программа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МО «Кировск» Кировского муниципального района Ленинградской области</dc:title>
  <dc:creator>user</dc:creator>
  <cp:lastModifiedBy>Пользователь Windows</cp:lastModifiedBy>
  <cp:revision>144</cp:revision>
  <dcterms:created xsi:type="dcterms:W3CDTF">2023-03-14T10:36:48Z</dcterms:created>
  <dcterms:modified xsi:type="dcterms:W3CDTF">2025-03-13T09:51:05Z</dcterms:modified>
</cp:coreProperties>
</file>