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4" r:id="rId3"/>
    <p:sldId id="265" r:id="rId4"/>
    <p:sldId id="257" r:id="rId5"/>
    <p:sldId id="258" r:id="rId6"/>
    <p:sldId id="266" r:id="rId7"/>
    <p:sldId id="259" r:id="rId8"/>
    <p:sldId id="260" r:id="rId9"/>
    <p:sldId id="267" r:id="rId10"/>
    <p:sldId id="268" r:id="rId11"/>
    <p:sldId id="269" r:id="rId12"/>
    <p:sldId id="262" r:id="rId13"/>
    <p:sldId id="26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Поступления налоговых доходов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Налог на доходы физических лиц</c:v>
                </c:pt>
                <c:pt idx="1">
                  <c:v>Акцизы 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 formatCode="General">
                  <c:v>116285</c:v>
                </c:pt>
                <c:pt idx="1">
                  <c:v>5576</c:v>
                </c:pt>
                <c:pt idx="2" formatCode="#,##0.0">
                  <c:v>14508.3</c:v>
                </c:pt>
                <c:pt idx="3" formatCode="#,##0.0">
                  <c:v>35412.300000000003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11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Поступления неналоговых доходов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4"/>
                <c:pt idx="0">
                  <c:v>Доходы от использования имущества, находящегося в государственной и муниципальной собственности</c:v>
                </c:pt>
                <c:pt idx="1">
                  <c:v>Доходы от оказания платных услуг и компенсации затрат государства</c:v>
                </c:pt>
                <c:pt idx="2">
                  <c:v>Доходы от продажи материальных и нематериальных активов</c:v>
                </c:pt>
                <c:pt idx="3">
                  <c:v>Штрафы, санкции, возмещение ущерба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48995.5</c:v>
                </c:pt>
                <c:pt idx="1">
                  <c:v>3923.3999999999996</c:v>
                </c:pt>
                <c:pt idx="2">
                  <c:v>16402.8</c:v>
                </c:pt>
                <c:pt idx="3">
                  <c:v>1526.6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58268249970314256"/>
          <c:y val="0.16255040342612168"/>
          <c:w val="0.41731750029685794"/>
          <c:h val="0.83744958882187071"/>
        </c:manualLayout>
      </c:layout>
      <c:txPr>
        <a:bodyPr/>
        <a:lstStyle/>
        <a:p>
          <a:pPr>
            <a:defRPr sz="10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autoTitleDeleted val="1"/>
    <c:plotArea>
      <c:layout>
        <c:manualLayout>
          <c:layoutTarget val="inner"/>
          <c:xMode val="edge"/>
          <c:yMode val="edge"/>
          <c:x val="0.10051059528197659"/>
          <c:y val="0.14296252432993589"/>
          <c:w val="0.31110590147688288"/>
          <c:h val="0.836365778999053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Лист1!$A$2:$A$11</c:f>
              <c:strCache>
                <c:ptCount val="10"/>
                <c:pt idx="0">
                  <c:v>Общегосударственные вопросы 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 -коммунальное хозяйство</c:v>
                </c:pt>
                <c:pt idx="4">
                  <c:v>Образование</c:v>
                </c:pt>
                <c:pt idx="5">
                  <c:v>Культура и кинематография 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  <c:pt idx="8">
                  <c:v>Средства массовой информации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Лист1!$B$2:$B$11</c:f>
              <c:numCache>
                <c:formatCode>#,##0.0</c:formatCode>
                <c:ptCount val="10"/>
                <c:pt idx="0">
                  <c:v>32571.899999999991</c:v>
                </c:pt>
                <c:pt idx="1">
                  <c:v>3045.2</c:v>
                </c:pt>
                <c:pt idx="2">
                  <c:v>102712.29999999999</c:v>
                </c:pt>
                <c:pt idx="3">
                  <c:v>167000.19999999998</c:v>
                </c:pt>
                <c:pt idx="4">
                  <c:v>596.20000000000005</c:v>
                </c:pt>
                <c:pt idx="5">
                  <c:v>48397.8</c:v>
                </c:pt>
                <c:pt idx="6">
                  <c:v>3977</c:v>
                </c:pt>
                <c:pt idx="7">
                  <c:v>919.6</c:v>
                </c:pt>
                <c:pt idx="8">
                  <c:v>2586.8000000000002</c:v>
                </c:pt>
                <c:pt idx="9">
                  <c:v>388.9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0966105947491769"/>
          <c:y val="4.4709461744827934E-2"/>
          <c:w val="0.48111175262805328"/>
          <c:h val="0.90216753319597776"/>
        </c:manualLayout>
      </c:layout>
      <c:txPr>
        <a:bodyPr/>
        <a:lstStyle/>
        <a:p>
          <a:pPr>
            <a:defRPr sz="105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8B8414-6AD6-4670-8EC7-4AE9A48AEA7A}" type="doc">
      <dgm:prSet loTypeId="urn:microsoft.com/office/officeart/2005/8/layout/lProcess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646B3A1D-0971-4020-96EF-466E4AF1E047}">
      <dgm:prSet phldrT="[Текст]"/>
      <dgm:spPr/>
      <dgm:t>
        <a:bodyPr/>
        <a:lstStyle/>
        <a:p>
          <a:r>
            <a:rPr lang="ru-RU" dirty="0" smtClean="0"/>
            <a:t>Доходы</a:t>
          </a:r>
          <a:endParaRPr lang="ru-RU" dirty="0"/>
        </a:p>
      </dgm:t>
    </dgm:pt>
    <dgm:pt modelId="{CD16545F-63E2-4DA4-9999-A6CC96430DDD}" type="parTrans" cxnId="{522294E7-93E6-4795-BF9E-36B0566873B5}">
      <dgm:prSet/>
      <dgm:spPr/>
      <dgm:t>
        <a:bodyPr/>
        <a:lstStyle/>
        <a:p>
          <a:endParaRPr lang="ru-RU"/>
        </a:p>
      </dgm:t>
    </dgm:pt>
    <dgm:pt modelId="{3F2A4915-7F35-4C04-AFF8-42366979792D}" type="sibTrans" cxnId="{522294E7-93E6-4795-BF9E-36B0566873B5}">
      <dgm:prSet/>
      <dgm:spPr/>
      <dgm:t>
        <a:bodyPr/>
        <a:lstStyle/>
        <a:p>
          <a:endParaRPr lang="ru-RU"/>
        </a:p>
      </dgm:t>
    </dgm:pt>
    <dgm:pt modelId="{0FCFA859-4841-4DEE-9EFC-4322925AA5F9}">
      <dgm:prSet phldrT="[Текст]" custT="1"/>
      <dgm:spPr/>
      <dgm:t>
        <a:bodyPr/>
        <a:lstStyle/>
        <a:p>
          <a:r>
            <a:rPr lang="ru-RU" sz="2800" dirty="0" smtClean="0"/>
            <a:t>368 050,2 </a:t>
          </a:r>
          <a:endParaRPr lang="ru-RU" sz="2800" dirty="0"/>
        </a:p>
      </dgm:t>
    </dgm:pt>
    <dgm:pt modelId="{86D8F77E-C6A2-40EA-A39C-212B6BA20FD5}" type="parTrans" cxnId="{4D7A49F6-D3AE-4D7D-ADD2-D4E3F28E2C1E}">
      <dgm:prSet/>
      <dgm:spPr/>
      <dgm:t>
        <a:bodyPr/>
        <a:lstStyle/>
        <a:p>
          <a:endParaRPr lang="ru-RU"/>
        </a:p>
      </dgm:t>
    </dgm:pt>
    <dgm:pt modelId="{E002B324-D958-4D2C-9A4D-C6A38BA28BBD}" type="sibTrans" cxnId="{4D7A49F6-D3AE-4D7D-ADD2-D4E3F28E2C1E}">
      <dgm:prSet/>
      <dgm:spPr/>
      <dgm:t>
        <a:bodyPr/>
        <a:lstStyle/>
        <a:p>
          <a:endParaRPr lang="ru-RU"/>
        </a:p>
      </dgm:t>
    </dgm:pt>
    <dgm:pt modelId="{1D1CCC64-C44B-4DE3-B592-5477CF31CD9C}">
      <dgm:prSet phldrT="[Текст]"/>
      <dgm:spPr/>
      <dgm:t>
        <a:bodyPr/>
        <a:lstStyle/>
        <a:p>
          <a:r>
            <a:rPr lang="ru-RU" dirty="0" smtClean="0"/>
            <a:t>Расходы</a:t>
          </a:r>
          <a:endParaRPr lang="ru-RU" dirty="0"/>
        </a:p>
      </dgm:t>
    </dgm:pt>
    <dgm:pt modelId="{D71AE0FF-42F2-4726-B8B2-3BE24EE07E11}" type="parTrans" cxnId="{96CD4282-4EBA-4646-B420-1D4C7FC680EB}">
      <dgm:prSet/>
      <dgm:spPr/>
      <dgm:t>
        <a:bodyPr/>
        <a:lstStyle/>
        <a:p>
          <a:endParaRPr lang="ru-RU"/>
        </a:p>
      </dgm:t>
    </dgm:pt>
    <dgm:pt modelId="{AD38940C-5228-4392-B82D-C6C3A898AE5F}" type="sibTrans" cxnId="{96CD4282-4EBA-4646-B420-1D4C7FC680EB}">
      <dgm:prSet/>
      <dgm:spPr/>
      <dgm:t>
        <a:bodyPr/>
        <a:lstStyle/>
        <a:p>
          <a:endParaRPr lang="ru-RU"/>
        </a:p>
      </dgm:t>
    </dgm:pt>
    <dgm:pt modelId="{70DCAA6E-6433-4DB6-BF70-06C2792A2F91}">
      <dgm:prSet phldrT="[Текст]" custT="1"/>
      <dgm:spPr/>
      <dgm:t>
        <a:bodyPr/>
        <a:lstStyle/>
        <a:p>
          <a:r>
            <a:rPr lang="ru-RU" sz="2800" dirty="0" smtClean="0"/>
            <a:t>362 195,9 </a:t>
          </a:r>
          <a:endParaRPr lang="ru-RU" sz="2800" dirty="0"/>
        </a:p>
      </dgm:t>
    </dgm:pt>
    <dgm:pt modelId="{DB0026F3-2DFC-4E65-8DD8-BD0F9410AD6A}" type="parTrans" cxnId="{6F419DC6-8427-4AA7-BFCC-76F92D997690}">
      <dgm:prSet/>
      <dgm:spPr/>
      <dgm:t>
        <a:bodyPr/>
        <a:lstStyle/>
        <a:p>
          <a:endParaRPr lang="ru-RU"/>
        </a:p>
      </dgm:t>
    </dgm:pt>
    <dgm:pt modelId="{9C924DB7-0B64-477C-8F0B-C702C0090CDF}" type="sibTrans" cxnId="{6F419DC6-8427-4AA7-BFCC-76F92D997690}">
      <dgm:prSet/>
      <dgm:spPr/>
      <dgm:t>
        <a:bodyPr/>
        <a:lstStyle/>
        <a:p>
          <a:endParaRPr lang="ru-RU"/>
        </a:p>
      </dgm:t>
    </dgm:pt>
    <dgm:pt modelId="{19E6F19D-9EA3-4965-920D-BA1B7C9D26E8}">
      <dgm:prSet phldrT="[Текст]"/>
      <dgm:spPr/>
      <dgm:t>
        <a:bodyPr/>
        <a:lstStyle/>
        <a:p>
          <a:r>
            <a:rPr lang="ru-RU" dirty="0" err="1" smtClean="0"/>
            <a:t>Профицит</a:t>
          </a:r>
          <a:endParaRPr lang="ru-RU" dirty="0"/>
        </a:p>
      </dgm:t>
    </dgm:pt>
    <dgm:pt modelId="{EE3B5878-C862-40E2-B183-C4240646D06B}" type="parTrans" cxnId="{B81E8410-ED7A-410A-9028-CF20838FFBF0}">
      <dgm:prSet/>
      <dgm:spPr/>
      <dgm:t>
        <a:bodyPr/>
        <a:lstStyle/>
        <a:p>
          <a:endParaRPr lang="ru-RU"/>
        </a:p>
      </dgm:t>
    </dgm:pt>
    <dgm:pt modelId="{E94BBAE4-FDA1-416C-9912-2EDB4E9DD0B5}" type="sibTrans" cxnId="{B81E8410-ED7A-410A-9028-CF20838FFBF0}">
      <dgm:prSet/>
      <dgm:spPr/>
      <dgm:t>
        <a:bodyPr/>
        <a:lstStyle/>
        <a:p>
          <a:endParaRPr lang="ru-RU"/>
        </a:p>
      </dgm:t>
    </dgm:pt>
    <dgm:pt modelId="{7505014E-01E0-4A29-B166-B55EC7A4631D}">
      <dgm:prSet custT="1"/>
      <dgm:spPr/>
      <dgm:t>
        <a:bodyPr/>
        <a:lstStyle/>
        <a:p>
          <a:r>
            <a:rPr lang="ru-RU" sz="2800" dirty="0" smtClean="0"/>
            <a:t>5 854,3</a:t>
          </a:r>
          <a:endParaRPr lang="ru-RU" sz="2800" dirty="0"/>
        </a:p>
      </dgm:t>
    </dgm:pt>
    <dgm:pt modelId="{AD5A265F-E012-4075-BD3C-EC6191C8E1C8}" type="parTrans" cxnId="{FA4881C0-811D-4DA0-8F90-62E6D9B6A8DE}">
      <dgm:prSet/>
      <dgm:spPr/>
      <dgm:t>
        <a:bodyPr/>
        <a:lstStyle/>
        <a:p>
          <a:endParaRPr lang="ru-RU"/>
        </a:p>
      </dgm:t>
    </dgm:pt>
    <dgm:pt modelId="{B6A543CD-B67E-4D2C-9B31-C2DC75C07FF0}" type="sibTrans" cxnId="{FA4881C0-811D-4DA0-8F90-62E6D9B6A8DE}">
      <dgm:prSet/>
      <dgm:spPr/>
      <dgm:t>
        <a:bodyPr/>
        <a:lstStyle/>
        <a:p>
          <a:endParaRPr lang="ru-RU"/>
        </a:p>
      </dgm:t>
    </dgm:pt>
    <dgm:pt modelId="{48E6E1FF-6493-40C0-9F34-12B3DA5B18C2}" type="pres">
      <dgm:prSet presAssocID="{F58B8414-6AD6-4670-8EC7-4AE9A48AEA7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BCE796-A964-400C-AE37-2B73C0EAE44D}" type="pres">
      <dgm:prSet presAssocID="{646B3A1D-0971-4020-96EF-466E4AF1E047}" presName="compNode" presStyleCnt="0"/>
      <dgm:spPr/>
      <dgm:t>
        <a:bodyPr/>
        <a:lstStyle/>
        <a:p>
          <a:endParaRPr lang="ru-RU"/>
        </a:p>
      </dgm:t>
    </dgm:pt>
    <dgm:pt modelId="{7703177D-3A6B-44BF-8F7E-D48BC3C91F62}" type="pres">
      <dgm:prSet presAssocID="{646B3A1D-0971-4020-96EF-466E4AF1E047}" presName="aNode" presStyleLbl="bgShp" presStyleIdx="0" presStyleCnt="3"/>
      <dgm:spPr/>
      <dgm:t>
        <a:bodyPr/>
        <a:lstStyle/>
        <a:p>
          <a:endParaRPr lang="ru-RU"/>
        </a:p>
      </dgm:t>
    </dgm:pt>
    <dgm:pt modelId="{F830B408-48C9-4992-8FEA-CCFAD93F9155}" type="pres">
      <dgm:prSet presAssocID="{646B3A1D-0971-4020-96EF-466E4AF1E047}" presName="textNode" presStyleLbl="bgShp" presStyleIdx="0" presStyleCnt="3"/>
      <dgm:spPr/>
      <dgm:t>
        <a:bodyPr/>
        <a:lstStyle/>
        <a:p>
          <a:endParaRPr lang="ru-RU"/>
        </a:p>
      </dgm:t>
    </dgm:pt>
    <dgm:pt modelId="{B32D7914-B8B1-4834-AF53-0CAB3912DF23}" type="pres">
      <dgm:prSet presAssocID="{646B3A1D-0971-4020-96EF-466E4AF1E047}" presName="compChildNode" presStyleCnt="0"/>
      <dgm:spPr/>
      <dgm:t>
        <a:bodyPr/>
        <a:lstStyle/>
        <a:p>
          <a:endParaRPr lang="ru-RU"/>
        </a:p>
      </dgm:t>
    </dgm:pt>
    <dgm:pt modelId="{E7BD3DE9-98AE-4AD1-9FA1-36714D3B6E3F}" type="pres">
      <dgm:prSet presAssocID="{646B3A1D-0971-4020-96EF-466E4AF1E047}" presName="theInnerList" presStyleCnt="0"/>
      <dgm:spPr/>
      <dgm:t>
        <a:bodyPr/>
        <a:lstStyle/>
        <a:p>
          <a:endParaRPr lang="ru-RU"/>
        </a:p>
      </dgm:t>
    </dgm:pt>
    <dgm:pt modelId="{66362BF8-137D-4E89-8BAB-BDFDF5716BAB}" type="pres">
      <dgm:prSet presAssocID="{0FCFA859-4841-4DEE-9EFC-4322925AA5F9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93C999-BF03-430A-B1F5-7205833C5D9B}" type="pres">
      <dgm:prSet presAssocID="{646B3A1D-0971-4020-96EF-466E4AF1E047}" presName="aSpace" presStyleCnt="0"/>
      <dgm:spPr/>
      <dgm:t>
        <a:bodyPr/>
        <a:lstStyle/>
        <a:p>
          <a:endParaRPr lang="ru-RU"/>
        </a:p>
      </dgm:t>
    </dgm:pt>
    <dgm:pt modelId="{E288F5E9-8976-4101-83AE-5262245B7DB5}" type="pres">
      <dgm:prSet presAssocID="{1D1CCC64-C44B-4DE3-B592-5477CF31CD9C}" presName="compNode" presStyleCnt="0"/>
      <dgm:spPr/>
      <dgm:t>
        <a:bodyPr/>
        <a:lstStyle/>
        <a:p>
          <a:endParaRPr lang="ru-RU"/>
        </a:p>
      </dgm:t>
    </dgm:pt>
    <dgm:pt modelId="{6A26BBB1-AB98-4897-90B6-00BC3C91D0FB}" type="pres">
      <dgm:prSet presAssocID="{1D1CCC64-C44B-4DE3-B592-5477CF31CD9C}" presName="aNode" presStyleLbl="bgShp" presStyleIdx="1" presStyleCnt="3" custLinFactNeighborX="388" custLinFactNeighborY="5659"/>
      <dgm:spPr/>
      <dgm:t>
        <a:bodyPr/>
        <a:lstStyle/>
        <a:p>
          <a:endParaRPr lang="ru-RU"/>
        </a:p>
      </dgm:t>
    </dgm:pt>
    <dgm:pt modelId="{D1BF07E9-F71B-4BB7-8976-39D09471D307}" type="pres">
      <dgm:prSet presAssocID="{1D1CCC64-C44B-4DE3-B592-5477CF31CD9C}" presName="textNode" presStyleLbl="bgShp" presStyleIdx="1" presStyleCnt="3"/>
      <dgm:spPr/>
      <dgm:t>
        <a:bodyPr/>
        <a:lstStyle/>
        <a:p>
          <a:endParaRPr lang="ru-RU"/>
        </a:p>
      </dgm:t>
    </dgm:pt>
    <dgm:pt modelId="{D34E1CDB-000F-4D1D-A943-36ACE462B78F}" type="pres">
      <dgm:prSet presAssocID="{1D1CCC64-C44B-4DE3-B592-5477CF31CD9C}" presName="compChildNode" presStyleCnt="0"/>
      <dgm:spPr/>
      <dgm:t>
        <a:bodyPr/>
        <a:lstStyle/>
        <a:p>
          <a:endParaRPr lang="ru-RU"/>
        </a:p>
      </dgm:t>
    </dgm:pt>
    <dgm:pt modelId="{2D28075E-6D4E-4C31-84ED-13C50D232D11}" type="pres">
      <dgm:prSet presAssocID="{1D1CCC64-C44B-4DE3-B592-5477CF31CD9C}" presName="theInnerList" presStyleCnt="0"/>
      <dgm:spPr/>
      <dgm:t>
        <a:bodyPr/>
        <a:lstStyle/>
        <a:p>
          <a:endParaRPr lang="ru-RU"/>
        </a:p>
      </dgm:t>
    </dgm:pt>
    <dgm:pt modelId="{E9A50B78-9C93-4396-8153-9975D495323F}" type="pres">
      <dgm:prSet presAssocID="{70DCAA6E-6433-4DB6-BF70-06C2792A2F91}" presName="childNode" presStyleLbl="node1" presStyleIdx="1" presStyleCnt="3" custLinFactNeighborX="2276" custLinFactNeighborY="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4765A2-A284-4CBD-BA39-405F79548660}" type="pres">
      <dgm:prSet presAssocID="{1D1CCC64-C44B-4DE3-B592-5477CF31CD9C}" presName="aSpace" presStyleCnt="0"/>
      <dgm:spPr/>
      <dgm:t>
        <a:bodyPr/>
        <a:lstStyle/>
        <a:p>
          <a:endParaRPr lang="ru-RU"/>
        </a:p>
      </dgm:t>
    </dgm:pt>
    <dgm:pt modelId="{4D0ABDD8-BFB7-4B7D-9328-2C7CC765E933}" type="pres">
      <dgm:prSet presAssocID="{19E6F19D-9EA3-4965-920D-BA1B7C9D26E8}" presName="compNode" presStyleCnt="0"/>
      <dgm:spPr/>
      <dgm:t>
        <a:bodyPr/>
        <a:lstStyle/>
        <a:p>
          <a:endParaRPr lang="ru-RU"/>
        </a:p>
      </dgm:t>
    </dgm:pt>
    <dgm:pt modelId="{5CBB3E75-530E-46A9-9425-DF04B91C92B3}" type="pres">
      <dgm:prSet presAssocID="{19E6F19D-9EA3-4965-920D-BA1B7C9D26E8}" presName="aNode" presStyleLbl="bgShp" presStyleIdx="2" presStyleCnt="3"/>
      <dgm:spPr/>
      <dgm:t>
        <a:bodyPr/>
        <a:lstStyle/>
        <a:p>
          <a:endParaRPr lang="ru-RU"/>
        </a:p>
      </dgm:t>
    </dgm:pt>
    <dgm:pt modelId="{D24B6423-DF9A-4365-B5AB-3E9C959CEFA6}" type="pres">
      <dgm:prSet presAssocID="{19E6F19D-9EA3-4965-920D-BA1B7C9D26E8}" presName="textNode" presStyleLbl="bgShp" presStyleIdx="2" presStyleCnt="3"/>
      <dgm:spPr/>
      <dgm:t>
        <a:bodyPr/>
        <a:lstStyle/>
        <a:p>
          <a:endParaRPr lang="ru-RU"/>
        </a:p>
      </dgm:t>
    </dgm:pt>
    <dgm:pt modelId="{2D1F6538-C08B-4E8B-BF02-96D8A82256B1}" type="pres">
      <dgm:prSet presAssocID="{19E6F19D-9EA3-4965-920D-BA1B7C9D26E8}" presName="compChildNode" presStyleCnt="0"/>
      <dgm:spPr/>
      <dgm:t>
        <a:bodyPr/>
        <a:lstStyle/>
        <a:p>
          <a:endParaRPr lang="ru-RU"/>
        </a:p>
      </dgm:t>
    </dgm:pt>
    <dgm:pt modelId="{3C161E99-8F47-4239-B1E2-B742118A5A45}" type="pres">
      <dgm:prSet presAssocID="{19E6F19D-9EA3-4965-920D-BA1B7C9D26E8}" presName="theInnerList" presStyleCnt="0"/>
      <dgm:spPr/>
      <dgm:t>
        <a:bodyPr/>
        <a:lstStyle/>
        <a:p>
          <a:endParaRPr lang="ru-RU"/>
        </a:p>
      </dgm:t>
    </dgm:pt>
    <dgm:pt modelId="{5FBD5C76-566E-4894-B30F-563E3EE3F418}" type="pres">
      <dgm:prSet presAssocID="{7505014E-01E0-4A29-B166-B55EC7A4631D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3B9C224-C2B8-485B-BFEC-8BCAD9A7B7EA}" type="presOf" srcId="{7505014E-01E0-4A29-B166-B55EC7A4631D}" destId="{5FBD5C76-566E-4894-B30F-563E3EE3F418}" srcOrd="0" destOrd="0" presId="urn:microsoft.com/office/officeart/2005/8/layout/lProcess2"/>
    <dgm:cxn modelId="{D5AFDCB6-6D86-4CB0-95DC-F065DDE765CD}" type="presOf" srcId="{F58B8414-6AD6-4670-8EC7-4AE9A48AEA7A}" destId="{48E6E1FF-6493-40C0-9F34-12B3DA5B18C2}" srcOrd="0" destOrd="0" presId="urn:microsoft.com/office/officeart/2005/8/layout/lProcess2"/>
    <dgm:cxn modelId="{FA4881C0-811D-4DA0-8F90-62E6D9B6A8DE}" srcId="{19E6F19D-9EA3-4965-920D-BA1B7C9D26E8}" destId="{7505014E-01E0-4A29-B166-B55EC7A4631D}" srcOrd="0" destOrd="0" parTransId="{AD5A265F-E012-4075-BD3C-EC6191C8E1C8}" sibTransId="{B6A543CD-B67E-4D2C-9B31-C2DC75C07FF0}"/>
    <dgm:cxn modelId="{90E35429-6A2E-4D3E-94D1-C8938A31434C}" type="presOf" srcId="{70DCAA6E-6433-4DB6-BF70-06C2792A2F91}" destId="{E9A50B78-9C93-4396-8153-9975D495323F}" srcOrd="0" destOrd="0" presId="urn:microsoft.com/office/officeart/2005/8/layout/lProcess2"/>
    <dgm:cxn modelId="{4D7A49F6-D3AE-4D7D-ADD2-D4E3F28E2C1E}" srcId="{646B3A1D-0971-4020-96EF-466E4AF1E047}" destId="{0FCFA859-4841-4DEE-9EFC-4322925AA5F9}" srcOrd="0" destOrd="0" parTransId="{86D8F77E-C6A2-40EA-A39C-212B6BA20FD5}" sibTransId="{E002B324-D958-4D2C-9A4D-C6A38BA28BBD}"/>
    <dgm:cxn modelId="{2372CE91-AEC1-4CAB-BD9E-F2FCF6F7A95F}" type="presOf" srcId="{646B3A1D-0971-4020-96EF-466E4AF1E047}" destId="{7703177D-3A6B-44BF-8F7E-D48BC3C91F62}" srcOrd="0" destOrd="0" presId="urn:microsoft.com/office/officeart/2005/8/layout/lProcess2"/>
    <dgm:cxn modelId="{69DF17A5-B656-49F7-AB88-223AF43C2198}" type="presOf" srcId="{0FCFA859-4841-4DEE-9EFC-4322925AA5F9}" destId="{66362BF8-137D-4E89-8BAB-BDFDF5716BAB}" srcOrd="0" destOrd="0" presId="urn:microsoft.com/office/officeart/2005/8/layout/lProcess2"/>
    <dgm:cxn modelId="{A970912A-22BD-4572-AD78-59D79AD01A4A}" type="presOf" srcId="{1D1CCC64-C44B-4DE3-B592-5477CF31CD9C}" destId="{6A26BBB1-AB98-4897-90B6-00BC3C91D0FB}" srcOrd="0" destOrd="0" presId="urn:microsoft.com/office/officeart/2005/8/layout/lProcess2"/>
    <dgm:cxn modelId="{8A7B4FB5-3DCC-4AA7-8FB0-2A2393F559E7}" type="presOf" srcId="{19E6F19D-9EA3-4965-920D-BA1B7C9D26E8}" destId="{5CBB3E75-530E-46A9-9425-DF04B91C92B3}" srcOrd="0" destOrd="0" presId="urn:microsoft.com/office/officeart/2005/8/layout/lProcess2"/>
    <dgm:cxn modelId="{B9081B34-70A8-483C-B638-F298517C05A3}" type="presOf" srcId="{19E6F19D-9EA3-4965-920D-BA1B7C9D26E8}" destId="{D24B6423-DF9A-4365-B5AB-3E9C959CEFA6}" srcOrd="1" destOrd="0" presId="urn:microsoft.com/office/officeart/2005/8/layout/lProcess2"/>
    <dgm:cxn modelId="{B81E8410-ED7A-410A-9028-CF20838FFBF0}" srcId="{F58B8414-6AD6-4670-8EC7-4AE9A48AEA7A}" destId="{19E6F19D-9EA3-4965-920D-BA1B7C9D26E8}" srcOrd="2" destOrd="0" parTransId="{EE3B5878-C862-40E2-B183-C4240646D06B}" sibTransId="{E94BBAE4-FDA1-416C-9912-2EDB4E9DD0B5}"/>
    <dgm:cxn modelId="{522294E7-93E6-4795-BF9E-36B0566873B5}" srcId="{F58B8414-6AD6-4670-8EC7-4AE9A48AEA7A}" destId="{646B3A1D-0971-4020-96EF-466E4AF1E047}" srcOrd="0" destOrd="0" parTransId="{CD16545F-63E2-4DA4-9999-A6CC96430DDD}" sibTransId="{3F2A4915-7F35-4C04-AFF8-42366979792D}"/>
    <dgm:cxn modelId="{60331DEC-02D5-40F1-B46C-9250FE28E2AD}" type="presOf" srcId="{646B3A1D-0971-4020-96EF-466E4AF1E047}" destId="{F830B408-48C9-4992-8FEA-CCFAD93F9155}" srcOrd="1" destOrd="0" presId="urn:microsoft.com/office/officeart/2005/8/layout/lProcess2"/>
    <dgm:cxn modelId="{788D8CF0-3B68-41E3-9181-13AD28F08ACC}" type="presOf" srcId="{1D1CCC64-C44B-4DE3-B592-5477CF31CD9C}" destId="{D1BF07E9-F71B-4BB7-8976-39D09471D307}" srcOrd="1" destOrd="0" presId="urn:microsoft.com/office/officeart/2005/8/layout/lProcess2"/>
    <dgm:cxn modelId="{96CD4282-4EBA-4646-B420-1D4C7FC680EB}" srcId="{F58B8414-6AD6-4670-8EC7-4AE9A48AEA7A}" destId="{1D1CCC64-C44B-4DE3-B592-5477CF31CD9C}" srcOrd="1" destOrd="0" parTransId="{D71AE0FF-42F2-4726-B8B2-3BE24EE07E11}" sibTransId="{AD38940C-5228-4392-B82D-C6C3A898AE5F}"/>
    <dgm:cxn modelId="{6F419DC6-8427-4AA7-BFCC-76F92D997690}" srcId="{1D1CCC64-C44B-4DE3-B592-5477CF31CD9C}" destId="{70DCAA6E-6433-4DB6-BF70-06C2792A2F91}" srcOrd="0" destOrd="0" parTransId="{DB0026F3-2DFC-4E65-8DD8-BD0F9410AD6A}" sibTransId="{9C924DB7-0B64-477C-8F0B-C702C0090CDF}"/>
    <dgm:cxn modelId="{80210A08-EDDE-4F8A-B144-4BE55EF56EE7}" type="presParOf" srcId="{48E6E1FF-6493-40C0-9F34-12B3DA5B18C2}" destId="{25BCE796-A964-400C-AE37-2B73C0EAE44D}" srcOrd="0" destOrd="0" presId="urn:microsoft.com/office/officeart/2005/8/layout/lProcess2"/>
    <dgm:cxn modelId="{FAD0B3E2-F0CF-43C5-8650-FEA31A9D4AF7}" type="presParOf" srcId="{25BCE796-A964-400C-AE37-2B73C0EAE44D}" destId="{7703177D-3A6B-44BF-8F7E-D48BC3C91F62}" srcOrd="0" destOrd="0" presId="urn:microsoft.com/office/officeart/2005/8/layout/lProcess2"/>
    <dgm:cxn modelId="{85AE810C-BC97-49A5-A2E6-FB4D0BDFB0B2}" type="presParOf" srcId="{25BCE796-A964-400C-AE37-2B73C0EAE44D}" destId="{F830B408-48C9-4992-8FEA-CCFAD93F9155}" srcOrd="1" destOrd="0" presId="urn:microsoft.com/office/officeart/2005/8/layout/lProcess2"/>
    <dgm:cxn modelId="{F33B49FC-AF14-41D8-84E1-F96CCEC896E1}" type="presParOf" srcId="{25BCE796-A964-400C-AE37-2B73C0EAE44D}" destId="{B32D7914-B8B1-4834-AF53-0CAB3912DF23}" srcOrd="2" destOrd="0" presId="urn:microsoft.com/office/officeart/2005/8/layout/lProcess2"/>
    <dgm:cxn modelId="{274DFB89-2210-4D45-867E-C69B2F5B4A5A}" type="presParOf" srcId="{B32D7914-B8B1-4834-AF53-0CAB3912DF23}" destId="{E7BD3DE9-98AE-4AD1-9FA1-36714D3B6E3F}" srcOrd="0" destOrd="0" presId="urn:microsoft.com/office/officeart/2005/8/layout/lProcess2"/>
    <dgm:cxn modelId="{F926D500-8C0D-4207-B4DD-9A236524A3D6}" type="presParOf" srcId="{E7BD3DE9-98AE-4AD1-9FA1-36714D3B6E3F}" destId="{66362BF8-137D-4E89-8BAB-BDFDF5716BAB}" srcOrd="0" destOrd="0" presId="urn:microsoft.com/office/officeart/2005/8/layout/lProcess2"/>
    <dgm:cxn modelId="{46915697-2EA1-47E9-9D64-9A51F46C5D68}" type="presParOf" srcId="{48E6E1FF-6493-40C0-9F34-12B3DA5B18C2}" destId="{5F93C999-BF03-430A-B1F5-7205833C5D9B}" srcOrd="1" destOrd="0" presId="urn:microsoft.com/office/officeart/2005/8/layout/lProcess2"/>
    <dgm:cxn modelId="{71CE962E-A232-45F2-8514-FBF39757076D}" type="presParOf" srcId="{48E6E1FF-6493-40C0-9F34-12B3DA5B18C2}" destId="{E288F5E9-8976-4101-83AE-5262245B7DB5}" srcOrd="2" destOrd="0" presId="urn:microsoft.com/office/officeart/2005/8/layout/lProcess2"/>
    <dgm:cxn modelId="{7F5DFFB3-6F11-4B54-880B-4EB676B74450}" type="presParOf" srcId="{E288F5E9-8976-4101-83AE-5262245B7DB5}" destId="{6A26BBB1-AB98-4897-90B6-00BC3C91D0FB}" srcOrd="0" destOrd="0" presId="urn:microsoft.com/office/officeart/2005/8/layout/lProcess2"/>
    <dgm:cxn modelId="{E9617ECE-D6DB-473F-8385-6EC63B73A98E}" type="presParOf" srcId="{E288F5E9-8976-4101-83AE-5262245B7DB5}" destId="{D1BF07E9-F71B-4BB7-8976-39D09471D307}" srcOrd="1" destOrd="0" presId="urn:microsoft.com/office/officeart/2005/8/layout/lProcess2"/>
    <dgm:cxn modelId="{ADD92257-41A2-44F5-AF37-848A7E5F2EDA}" type="presParOf" srcId="{E288F5E9-8976-4101-83AE-5262245B7DB5}" destId="{D34E1CDB-000F-4D1D-A943-36ACE462B78F}" srcOrd="2" destOrd="0" presId="urn:microsoft.com/office/officeart/2005/8/layout/lProcess2"/>
    <dgm:cxn modelId="{0E7D849B-FEB3-4D42-BDB2-1A607A9B6975}" type="presParOf" srcId="{D34E1CDB-000F-4D1D-A943-36ACE462B78F}" destId="{2D28075E-6D4E-4C31-84ED-13C50D232D11}" srcOrd="0" destOrd="0" presId="urn:microsoft.com/office/officeart/2005/8/layout/lProcess2"/>
    <dgm:cxn modelId="{95B5026A-BFAE-49F9-B9AA-EBF7D7FD056D}" type="presParOf" srcId="{2D28075E-6D4E-4C31-84ED-13C50D232D11}" destId="{E9A50B78-9C93-4396-8153-9975D495323F}" srcOrd="0" destOrd="0" presId="urn:microsoft.com/office/officeart/2005/8/layout/lProcess2"/>
    <dgm:cxn modelId="{79FEE0A1-A5F7-4C53-8C23-E682445B5DC3}" type="presParOf" srcId="{48E6E1FF-6493-40C0-9F34-12B3DA5B18C2}" destId="{D04765A2-A284-4CBD-BA39-405F79548660}" srcOrd="3" destOrd="0" presId="urn:microsoft.com/office/officeart/2005/8/layout/lProcess2"/>
    <dgm:cxn modelId="{85E5846E-A6DA-4642-8572-736A10856E34}" type="presParOf" srcId="{48E6E1FF-6493-40C0-9F34-12B3DA5B18C2}" destId="{4D0ABDD8-BFB7-4B7D-9328-2C7CC765E933}" srcOrd="4" destOrd="0" presId="urn:microsoft.com/office/officeart/2005/8/layout/lProcess2"/>
    <dgm:cxn modelId="{971488A9-E6BD-480B-87B1-4F502DAE5477}" type="presParOf" srcId="{4D0ABDD8-BFB7-4B7D-9328-2C7CC765E933}" destId="{5CBB3E75-530E-46A9-9425-DF04B91C92B3}" srcOrd="0" destOrd="0" presId="urn:microsoft.com/office/officeart/2005/8/layout/lProcess2"/>
    <dgm:cxn modelId="{8852CEDF-F620-466A-9743-AE3F2BC0B084}" type="presParOf" srcId="{4D0ABDD8-BFB7-4B7D-9328-2C7CC765E933}" destId="{D24B6423-DF9A-4365-B5AB-3E9C959CEFA6}" srcOrd="1" destOrd="0" presId="urn:microsoft.com/office/officeart/2005/8/layout/lProcess2"/>
    <dgm:cxn modelId="{90333DA7-6D57-4998-9750-83F964291849}" type="presParOf" srcId="{4D0ABDD8-BFB7-4B7D-9328-2C7CC765E933}" destId="{2D1F6538-C08B-4E8B-BF02-96D8A82256B1}" srcOrd="2" destOrd="0" presId="urn:microsoft.com/office/officeart/2005/8/layout/lProcess2"/>
    <dgm:cxn modelId="{302E701B-5CF3-4603-807D-F3DF425FDBA2}" type="presParOf" srcId="{2D1F6538-C08B-4E8B-BF02-96D8A82256B1}" destId="{3C161E99-8F47-4239-B1E2-B742118A5A45}" srcOrd="0" destOrd="0" presId="urn:microsoft.com/office/officeart/2005/8/layout/lProcess2"/>
    <dgm:cxn modelId="{6A40BD58-1DE1-421A-9D38-546963B03DC1}" type="presParOf" srcId="{3C161E99-8F47-4239-B1E2-B742118A5A45}" destId="{5FBD5C76-566E-4894-B30F-563E3EE3F418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703177D-3A6B-44BF-8F7E-D48BC3C91F62}">
      <dsp:nvSpPr>
        <dsp:cNvPr id="0" name=""/>
        <dsp:cNvSpPr/>
      </dsp:nvSpPr>
      <dsp:spPr>
        <a:xfrm>
          <a:off x="1038" y="0"/>
          <a:ext cx="2699098" cy="457200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Доходы</a:t>
          </a:r>
          <a:endParaRPr lang="ru-RU" sz="3800" kern="1200" dirty="0"/>
        </a:p>
      </dsp:txBody>
      <dsp:txXfrm>
        <a:off x="1038" y="0"/>
        <a:ext cx="2699098" cy="1371600"/>
      </dsp:txXfrm>
    </dsp:sp>
    <dsp:sp modelId="{66362BF8-137D-4E89-8BAB-BDFDF5716BAB}">
      <dsp:nvSpPr>
        <dsp:cNvPr id="0" name=""/>
        <dsp:cNvSpPr/>
      </dsp:nvSpPr>
      <dsp:spPr>
        <a:xfrm>
          <a:off x="270948" y="1371600"/>
          <a:ext cx="2159279" cy="297180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368 050,2 </a:t>
          </a:r>
          <a:endParaRPr lang="ru-RU" sz="2800" kern="1200" dirty="0"/>
        </a:p>
      </dsp:txBody>
      <dsp:txXfrm>
        <a:off x="270948" y="1371600"/>
        <a:ext cx="2159279" cy="2971800"/>
      </dsp:txXfrm>
    </dsp:sp>
    <dsp:sp modelId="{6A26BBB1-AB98-4897-90B6-00BC3C91D0FB}">
      <dsp:nvSpPr>
        <dsp:cNvPr id="0" name=""/>
        <dsp:cNvSpPr/>
      </dsp:nvSpPr>
      <dsp:spPr>
        <a:xfrm>
          <a:off x="2913042" y="0"/>
          <a:ext cx="2699098" cy="457200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smtClean="0"/>
            <a:t>Расходы</a:t>
          </a:r>
          <a:endParaRPr lang="ru-RU" sz="3800" kern="1200" dirty="0"/>
        </a:p>
      </dsp:txBody>
      <dsp:txXfrm>
        <a:off x="2913042" y="0"/>
        <a:ext cx="2699098" cy="1371600"/>
      </dsp:txXfrm>
    </dsp:sp>
    <dsp:sp modelId="{E9A50B78-9C93-4396-8153-9975D495323F}">
      <dsp:nvSpPr>
        <dsp:cNvPr id="0" name=""/>
        <dsp:cNvSpPr/>
      </dsp:nvSpPr>
      <dsp:spPr>
        <a:xfrm>
          <a:off x="3221624" y="1380545"/>
          <a:ext cx="2159279" cy="2971800"/>
        </a:xfrm>
        <a:prstGeom prst="roundRect">
          <a:avLst>
            <a:gd name="adj" fmla="val 10000"/>
          </a:avLst>
        </a:prstGeom>
        <a:solidFill>
          <a:schemeClr val="accent3">
            <a:hueOff val="-4745762"/>
            <a:satOff val="-3118"/>
            <a:lumOff val="-6078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362 195,9 </a:t>
          </a:r>
          <a:endParaRPr lang="ru-RU" sz="2800" kern="1200" dirty="0"/>
        </a:p>
      </dsp:txBody>
      <dsp:txXfrm>
        <a:off x="3221624" y="1380545"/>
        <a:ext cx="2159279" cy="2971800"/>
      </dsp:txXfrm>
    </dsp:sp>
    <dsp:sp modelId="{5CBB3E75-530E-46A9-9425-DF04B91C92B3}">
      <dsp:nvSpPr>
        <dsp:cNvPr id="0" name=""/>
        <dsp:cNvSpPr/>
      </dsp:nvSpPr>
      <dsp:spPr>
        <a:xfrm>
          <a:off x="5804100" y="0"/>
          <a:ext cx="2699098" cy="457200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800" kern="1200" dirty="0" err="1" smtClean="0"/>
            <a:t>Профицит</a:t>
          </a:r>
          <a:endParaRPr lang="ru-RU" sz="3800" kern="1200" dirty="0"/>
        </a:p>
      </dsp:txBody>
      <dsp:txXfrm>
        <a:off x="5804100" y="0"/>
        <a:ext cx="2699098" cy="1371600"/>
      </dsp:txXfrm>
    </dsp:sp>
    <dsp:sp modelId="{5FBD5C76-566E-4894-B30F-563E3EE3F418}">
      <dsp:nvSpPr>
        <dsp:cNvPr id="0" name=""/>
        <dsp:cNvSpPr/>
      </dsp:nvSpPr>
      <dsp:spPr>
        <a:xfrm>
          <a:off x="6074010" y="1371600"/>
          <a:ext cx="2159279" cy="2971800"/>
        </a:xfrm>
        <a:prstGeom prst="roundRect">
          <a:avLst>
            <a:gd name="adj" fmla="val 10000"/>
          </a:avLst>
        </a:prstGeom>
        <a:solidFill>
          <a:schemeClr val="accent3">
            <a:hueOff val="-9491525"/>
            <a:satOff val="-6236"/>
            <a:lumOff val="-12157"/>
            <a:alphaOff val="0"/>
          </a:schemeClr>
        </a:solidFill>
        <a:ln w="11429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53340" rIns="7112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5 854,3</a:t>
          </a:r>
          <a:endParaRPr lang="ru-RU" sz="2800" kern="1200" dirty="0"/>
        </a:p>
      </dsp:txBody>
      <dsp:txXfrm>
        <a:off x="6074010" y="1371600"/>
        <a:ext cx="2159279" cy="2971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gi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 2023 год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357166"/>
            <a:ext cx="7772400" cy="175260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Отчет об исполнении бюджета Кировского городского поселения Кировского муниципального района Ленинградской области</a:t>
            </a:r>
            <a:endParaRPr lang="ru-RU" sz="32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62" y="285728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Расходная часть бюджета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786710" y="1357298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714488"/>
          <a:ext cx="8429684" cy="49721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572296"/>
                <a:gridCol w="1857388"/>
              </a:tblGrid>
              <a:tr h="525754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</a:t>
                      </a:r>
                      <a:r>
                        <a:rPr lang="ru-RU" dirty="0" smtClean="0"/>
                        <a:t>раздела</a:t>
                      </a:r>
                      <a:r>
                        <a:rPr lang="en-US" dirty="0" smtClean="0"/>
                        <a:t>/</a:t>
                      </a:r>
                      <a:r>
                        <a:rPr lang="ru-RU" dirty="0" smtClean="0"/>
                        <a:t>подраздела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Исполнено</a:t>
                      </a:r>
                      <a:r>
                        <a:rPr lang="ru-RU" baseline="0" dirty="0" smtClean="0"/>
                        <a:t> 2023 год</a:t>
                      </a:r>
                      <a:endParaRPr lang="ru-RU" dirty="0"/>
                    </a:p>
                  </a:txBody>
                  <a:tcPr/>
                </a:tc>
              </a:tr>
              <a:tr h="58117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3 045,2</a:t>
                      </a:r>
                    </a:p>
                  </a:txBody>
                  <a:tcPr marL="7620" marR="7620" marT="7620" marB="0" anchor="ctr"/>
                </a:tc>
              </a:tr>
              <a:tr h="26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Гражданская оборона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1 254,9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3776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Защита населения и территории от чрезвычайных ситуаций природного и техногенного характера, пожарная безопасность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770,8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3776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национальной безопасности и правоохранительной деятельности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1 019,5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417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102 712,3</a:t>
                      </a:r>
                    </a:p>
                  </a:txBody>
                  <a:tcPr marL="7620" marR="7620" marT="7620" marB="0" anchor="ctr"/>
                </a:tc>
              </a:tr>
              <a:tr h="2838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Дорожное хозяйство (дорожные фонды)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39 032,1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838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национальной экономики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63 680,2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4176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Жилищно</a:t>
                      </a:r>
                      <a:r>
                        <a:rPr lang="ru-RU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-коммунальное хозяйство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167 000,2</a:t>
                      </a:r>
                    </a:p>
                  </a:txBody>
                  <a:tcPr marL="7620" marR="7620" marT="7620" marB="0" anchor="ctr"/>
                </a:tc>
              </a:tr>
              <a:tr h="26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Жилищное хозяйство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5 091,0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6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Коммунальное хозяйство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8 619,7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6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Благоустройство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104 064,9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65475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жилищно-коммунального хозяйства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49 224,6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Расходная часть бюджета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786710" y="1357298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714487"/>
          <a:ext cx="8572560" cy="504563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000924"/>
                <a:gridCol w="1571636"/>
              </a:tblGrid>
              <a:tr h="620943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</a:t>
                      </a:r>
                      <a:r>
                        <a:rPr lang="ru-RU" dirty="0" smtClean="0"/>
                        <a:t>раздела</a:t>
                      </a:r>
                      <a:r>
                        <a:rPr lang="en-US" dirty="0" smtClean="0"/>
                        <a:t>/</a:t>
                      </a:r>
                      <a:r>
                        <a:rPr lang="ru-RU" dirty="0" smtClean="0"/>
                        <a:t>подраздела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Исполнено</a:t>
                      </a:r>
                      <a:r>
                        <a:rPr lang="ru-RU" baseline="0" dirty="0" smtClean="0"/>
                        <a:t> 2023 год</a:t>
                      </a:r>
                      <a:endParaRPr lang="ru-RU" dirty="0"/>
                    </a:p>
                  </a:txBody>
                  <a:tcPr/>
                </a:tc>
              </a:tr>
              <a:tr h="3030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596,2</a:t>
                      </a: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Молодежная политика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596,2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030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 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48 397,8</a:t>
                      </a: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Культура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44 545,5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культуры, кинематографии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3 852,3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030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3 977,0</a:t>
                      </a: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Пенсионное обеспечение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1 650,1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Охрана семьи и детства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2 326,9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030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 и спорт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919,6</a:t>
                      </a:r>
                    </a:p>
                  </a:txBody>
                  <a:tcPr marL="7620" marR="7620" marT="7620" marB="0" anchor="ctr"/>
                </a:tc>
              </a:tr>
              <a:tr h="2735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Физическая культура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919,6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03079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Средства массовой информации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2 586,8</a:t>
                      </a:r>
                    </a:p>
                  </a:txBody>
                  <a:tcPr marL="7620" marR="7620" marT="7620" marB="0" anchor="ctr"/>
                </a:tc>
              </a:tr>
              <a:tr h="330211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Другие вопросы в области средств массовой информации</a:t>
                      </a:r>
                      <a:endParaRPr lang="ru-RU" sz="20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2 586,8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6269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и муниципального долга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388,9</a:t>
                      </a:r>
                    </a:p>
                  </a:txBody>
                  <a:tcPr marL="7620" marR="7620" marT="7620" marB="0" anchor="ctr"/>
                </a:tc>
              </a:tr>
              <a:tr h="45891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Обслуживание государственного внутреннего и муниципального долга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388,9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7467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Расходы в разрезе муниципальных программ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"/>
          </p:nvPr>
        </p:nvGraphicFramePr>
        <p:xfrm>
          <a:off x="214282" y="1357298"/>
          <a:ext cx="8643998" cy="527717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426529"/>
                <a:gridCol w="1217469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Наименование муниципальной</a:t>
                      </a:r>
                      <a:r>
                        <a:rPr lang="ru-RU" sz="1200" baseline="0" dirty="0" smtClean="0"/>
                        <a:t> программы 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Исполнено в 2023году</a:t>
                      </a:r>
                      <a:endParaRPr lang="ru-RU" sz="1200" dirty="0"/>
                    </a:p>
                  </a:txBody>
                  <a:tcPr/>
                </a:tc>
              </a:tr>
              <a:tr h="52991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Муниципальная программа "Мероприятия по выполнению задач гражданской обороны, защите населения и территории Кировского городского поселения Кировского муниципального района Ленинградской области от чрезвычайных ситуаций природного и техногенного характера"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3 045,2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54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Муниципальная программа "Формирование комфортной городской среды муниципального образования "Кировск" 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23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984,6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54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Муниципальная программа "Благоустройство и развитие общественной инфраструктуры муниципального значения на территории МО "Кировск" 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183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652,2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5088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Муниципальная программа "Социально-культурная деятельность муниципального образования "Кировск" 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752,5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000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Муниципальная программа "Работа с общественностью муниципального образования "Кировск" 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380,2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286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Муниципальная программа "Управление земельными ресурсами муниципального образования "Кировск" 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425,2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54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Муниципальная программа "Обеспечение качественным жильем граждан на территории МО "Кировск" 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3324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Муниципальная программа "Развитие транспортной системы муниципального образования "Кировск" 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35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550,9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5445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u="none" strike="noStrike" dirty="0" smtClean="0"/>
                        <a:t>Муниципальная программа "Создание мест (площадок) накопления твердых коммунальных отходов МО "Кировск" Кировского муниципального района Ленинградской области"</a:t>
                      </a:r>
                      <a:endParaRPr lang="ru-RU" sz="1100" b="0" i="0" u="none" strike="noStrike" dirty="0" smtClean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685,1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954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u="none" strike="noStrike" dirty="0"/>
                        <a:t>Муниципальная программа "Энергосбережение и повышение энергетической эффективности муниципального образования "Кировск" Кировского муниципального района Ленинградской области"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15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012,5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786578" y="1357298"/>
            <a:ext cx="8334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/>
              <a:t>Тыс.руб.</a:t>
            </a:r>
            <a:endParaRPr lang="ru-RU" sz="1200" dirty="0"/>
          </a:p>
        </p:txBody>
      </p:sp>
      <p:pic>
        <p:nvPicPr>
          <p:cNvPr id="5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8534400" cy="75895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Адресная инвестиционная программа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5" y="2000240"/>
          <a:ext cx="7858179" cy="282996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73131"/>
                <a:gridCol w="873131"/>
                <a:gridCol w="873131"/>
                <a:gridCol w="873131"/>
                <a:gridCol w="873131"/>
                <a:gridCol w="873131"/>
                <a:gridCol w="873131"/>
                <a:gridCol w="873131"/>
                <a:gridCol w="873131"/>
              </a:tblGrid>
              <a:tr h="642942">
                <a:tc gridSpan="9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Строительство дорог в п. Молодцово на земельных участках,</a:t>
                      </a:r>
                    </a:p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 предоставленных членам многодетных семей по 105-ОЗ</a:t>
                      </a:r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i="0" u="none" strike="noStrike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43893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год (исполнено)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2024 год (план)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2025 год (план)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4389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том числе: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том числе: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Всего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в том числе: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38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областного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местного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областного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местного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областного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средства местного бюджета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08" marR="6708" marT="6708" marB="0" anchor="ctr"/>
                </a:tc>
              </a:tr>
              <a:tr h="54389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54 542,8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50 724,8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3 818,0 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62 216,3  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34 890,2  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27 326,1  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/>
                      <a:r>
                        <a:rPr kumimoji="0" lang="ru-RU" sz="1400" b="1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0,0</a:t>
                      </a:r>
                      <a:endParaRPr kumimoji="0" lang="ru-RU" sz="1400" b="1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708" marR="6708" marT="6708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358082" y="1571612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pic>
        <p:nvPicPr>
          <p:cNvPr id="5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72462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Кировское городское поселение</a:t>
            </a:r>
            <a:endParaRPr lang="ru-RU" sz="36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214678" y="1785926"/>
            <a:ext cx="5614018" cy="4210513"/>
          </a:xfrm>
        </p:spPr>
      </p:pic>
      <p:pic>
        <p:nvPicPr>
          <p:cNvPr id="4" name="Picture 2" descr="C:\Users\user\Desktop\kirovsk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  <p:sp>
        <p:nvSpPr>
          <p:cNvPr id="9" name="Объект 2"/>
          <p:cNvSpPr txBox="1">
            <a:spLocks/>
          </p:cNvSpPr>
          <p:nvPr/>
        </p:nvSpPr>
        <p:spPr>
          <a:xfrm>
            <a:off x="179513" y="1595055"/>
            <a:ext cx="2736304" cy="4138201"/>
          </a:xfrm>
          <a:prstGeom prst="rect">
            <a:avLst/>
          </a:prstGeom>
        </p:spPr>
        <p:txBody>
          <a:bodyPr vert="horz">
            <a:normAutofit fontScale="92500" lnSpcReduction="2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indent="0" algn="ctr">
              <a:buFont typeface="Wingdings 3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состав территории муниципального образования входят следующие населенные пункты: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г. Кировск, пос.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Молодцово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>
              <a:buFont typeface="Wingdings 3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Административный центр муниципального образования – г. Кировск</a:t>
            </a:r>
          </a:p>
          <a:p>
            <a:pPr marL="0" indent="0" algn="ctr">
              <a:buFont typeface="Wingdings 3"/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Font typeface="Wingdings 3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Численность населения:</a:t>
            </a:r>
          </a:p>
          <a:p>
            <a:pPr marL="0" indent="0" algn="ctr">
              <a:buFont typeface="Wingdings 3"/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28 128 человек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827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Глоссарий</a:t>
            </a:r>
            <a:endParaRPr lang="ru-RU" sz="4000" dirty="0"/>
          </a:p>
        </p:txBody>
      </p:sp>
      <p:sp>
        <p:nvSpPr>
          <p:cNvPr id="2" name="Объект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Доходы бюджета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поступающие в бюджет денежные средства, за исключением средств, являющихся источниками финансирования дефицита бюджета;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выплачиваемые из бюджета денежные средства, за исключением средств, являющихся в соответствии с настоящим Кодексом источниками финансирования дефицита бюджета;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Дефицит бюджета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превышение расходов бюджета над его доходами;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Профицит бюджета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превышение доходов бюджета над его расходами;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Межбюджетные трансферты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средства, предоставляемые одним бюджетом бюджетной системы Российской Федерации другому бюджету бюджетной системы Российской Федерации;</a:t>
            </a:r>
          </a:p>
          <a:p>
            <a:r>
              <a:rPr lang="ru-RU" sz="2800" b="1" i="1" dirty="0">
                <a:latin typeface="Times New Roman" pitchFamily="18" charset="0"/>
                <a:cs typeface="Times New Roman" pitchFamily="18" charset="0"/>
              </a:rPr>
              <a:t>Дотации -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межбюджетные трансферты, предоставляемые на безвозмездной и безвозвратной основе без установления направлений их использования.</a:t>
            </a:r>
          </a:p>
          <a:p>
            <a:endParaRPr lang="ru-RU" b="1" dirty="0"/>
          </a:p>
        </p:txBody>
      </p:sp>
      <p:pic>
        <p:nvPicPr>
          <p:cNvPr id="4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70034" cy="1000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98943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357166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Основные характеристики </a:t>
            </a:r>
            <a:br>
              <a:rPr lang="ru-RU" dirty="0" smtClean="0"/>
            </a:br>
            <a:r>
              <a:rPr lang="ru-RU" dirty="0" smtClean="0"/>
              <a:t>бюджета МО «Кировск»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643050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43834" y="1571612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pic>
        <p:nvPicPr>
          <p:cNvPr id="6" name="Picture 2" descr="C:\Users\user\Desktop\kirovsk6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ru-RU" dirty="0" smtClean="0"/>
              <a:t>Доходная часть бюджета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28596" y="1643050"/>
          <a:ext cx="4000528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143768" y="1214422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4357686" y="1643050"/>
          <a:ext cx="4429156" cy="50720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ru-RU" dirty="0" smtClean="0"/>
              <a:t>Доходная часть бюджета</a:t>
            </a:r>
            <a:endParaRPr lang="ru-RU" dirty="0"/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sz="quarter" idx="1"/>
          </p:nvPr>
        </p:nvGraphicFramePr>
        <p:xfrm>
          <a:off x="214282" y="1785926"/>
          <a:ext cx="8504237" cy="45745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5102543"/>
                <a:gridCol w="1700847"/>
                <a:gridCol w="1700847"/>
              </a:tblGrid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доходов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План  (</a:t>
                      </a:r>
                      <a:r>
                        <a:rPr lang="ru-RU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2023г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Исполнено (</a:t>
                      </a:r>
                      <a:r>
                        <a:rPr lang="ru-RU" sz="1600" u="none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b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2023г</a:t>
                      </a:r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 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117 256,8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116 285,0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5 573,5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5 576,0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15 977,9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14 508,3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lang="ru-RU" sz="16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38 033,9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35 412,3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52 775,8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48 995,5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Доходы от продажи материальных и нематериальных активов 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19 091,2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16 402,8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Доходы от оказания платных услуг и компенсации затрат  государства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4 110,0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3 923,4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1 660,0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1 526,6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 Прочие неналоговые доходы </a:t>
                      </a:r>
                      <a:endParaRPr lang="ru-RU" sz="16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678" marR="8678" marT="7620" marB="0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450,0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rtl="0" eaLnBrk="1" fontAlgn="t" latinLnBrk="0" hangingPunct="1"/>
                      <a:r>
                        <a:rPr kumimoji="0" lang="ru-RU" sz="1600" u="none" strike="noStrike" kern="1200" dirty="0">
                          <a:latin typeface="Times New Roman" pitchFamily="18" charset="0"/>
                          <a:cs typeface="Times New Roman" pitchFamily="18" charset="0"/>
                        </a:rPr>
                        <a:t>409,0</a:t>
                      </a:r>
                      <a:endParaRPr kumimoji="0" lang="ru-RU" sz="16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pic>
        <p:nvPicPr>
          <p:cNvPr id="5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7643834" y="1428736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54032"/>
          </a:xfrm>
        </p:spPr>
        <p:txBody>
          <a:bodyPr/>
          <a:lstStyle/>
          <a:p>
            <a:r>
              <a:rPr lang="ru-RU" dirty="0" smtClean="0"/>
              <a:t>Доходная часть бюджета 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28596" y="2214554"/>
          <a:ext cx="8358246" cy="39547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134324"/>
                <a:gridCol w="2060138"/>
                <a:gridCol w="1648140"/>
                <a:gridCol w="1515644"/>
              </a:tblGrid>
              <a:tr h="1139133">
                <a:tc>
                  <a:txBody>
                    <a:bodyPr/>
                    <a:lstStyle/>
                    <a:p>
                      <a:pPr algn="l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План 2023год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Фактически исполнено 2023 год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к плану 2023 года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636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Дотации бюджетам бюджетной системы Российской Федерации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latin typeface="Times New Roman" pitchFamily="18" charset="0"/>
                          <a:cs typeface="Times New Roman" pitchFamily="18" charset="0"/>
                        </a:rPr>
                        <a:t>37 291,2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37 291,2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1008608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Субсидии бюджетам бюджетной системы Российской Федерации (межбюджетные субсидии)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latin typeface="Times New Roman" pitchFamily="18" charset="0"/>
                          <a:cs typeface="Times New Roman" pitchFamily="18" charset="0"/>
                        </a:rPr>
                        <a:t>91 106,7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87 709,5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96,3%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76360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Субвенции бюджетам бюджетной системы Российской Федерации</a:t>
                      </a:r>
                      <a:endParaRPr kumimoji="0" lang="ru-RU" sz="18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1800" b="1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10,6</a:t>
                      </a:r>
                      <a:endParaRPr lang="ru-RU" sz="18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00958" y="164305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299435" y="1500174"/>
            <a:ext cx="41825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Безвозмездные поступления</a:t>
            </a:r>
            <a:endParaRPr lang="ru-RU" sz="2000" b="1" dirty="0"/>
          </a:p>
        </p:txBody>
      </p:sp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Расходная часть бюджета</a:t>
            </a:r>
            <a:endParaRPr lang="ru-RU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sz="quarter" idx="1"/>
          </p:nvPr>
        </p:nvGraphicFramePr>
        <p:xfrm>
          <a:off x="428596" y="2071678"/>
          <a:ext cx="8429684" cy="39290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286644" y="1643050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9586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Расходная часть бюджета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786710" y="1357298"/>
            <a:ext cx="1119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Тыс.руб.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7158" y="1714488"/>
          <a:ext cx="8572560" cy="457203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6627525"/>
                <a:gridCol w="1945035"/>
              </a:tblGrid>
              <a:tr h="730134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 </a:t>
                      </a:r>
                      <a:r>
                        <a:rPr lang="ru-RU" dirty="0" smtClean="0"/>
                        <a:t>раздела</a:t>
                      </a:r>
                      <a:r>
                        <a:rPr lang="en-US" dirty="0" smtClean="0"/>
                        <a:t>/</a:t>
                      </a:r>
                      <a:r>
                        <a:rPr lang="ru-RU" dirty="0" smtClean="0"/>
                        <a:t>подраздела расходов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Исполнено</a:t>
                      </a:r>
                      <a:r>
                        <a:rPr lang="ru-RU" baseline="0" dirty="0" smtClean="0"/>
                        <a:t> 2023 год</a:t>
                      </a:r>
                      <a:endParaRPr lang="ru-RU" dirty="0"/>
                    </a:p>
                  </a:txBody>
                  <a:tcPr/>
                </a:tc>
              </a:tr>
              <a:tr h="356375">
                <a:tc>
                  <a:txBody>
                    <a:bodyPr/>
                    <a:lstStyle/>
                    <a:p>
                      <a:pPr algn="l" fontAlgn="t"/>
                      <a:r>
                        <a:rPr lang="ru-RU" sz="2000" b="1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lang="ru-RU" sz="2000" b="1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32 571,9</a:t>
                      </a:r>
                    </a:p>
                  </a:txBody>
                  <a:tcPr marL="7620" marR="7620" marT="7620" marB="0" anchor="ctr"/>
                </a:tc>
              </a:tr>
              <a:tr h="634521">
                <a:tc>
                  <a:txBody>
                    <a:bodyPr/>
                    <a:lstStyle/>
                    <a:p>
                      <a:pPr algn="l" fontAlgn="t"/>
                      <a:r>
                        <a:rPr lang="ru-RU" sz="1800" b="0" i="0" u="none" strike="noStrike" dirty="0" smtClean="0"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8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2 204,5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94743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kumimoji="0" lang="ru-RU" sz="18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1 782,1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947436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kumimoji="0" lang="ru-RU" sz="18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24 658,7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634521">
                <a:tc>
                  <a:txBody>
                    <a:bodyPr/>
                    <a:lstStyle/>
                    <a:p>
                      <a:pPr marL="0" algn="l" rtl="0" eaLnBrk="1" fontAlgn="t" latinLnBrk="0" hangingPunct="1"/>
                      <a:r>
                        <a:rPr kumimoji="0" lang="ru-RU" sz="18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kumimoji="0" lang="ru-RU" sz="18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657,5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321607">
                <a:tc>
                  <a:txBody>
                    <a:bodyPr/>
                    <a:lstStyle/>
                    <a:p>
                      <a:pPr algn="l" fontAlgn="t"/>
                      <a:r>
                        <a:rPr kumimoji="0" lang="ru-RU" sz="1800" b="0" i="0" u="none" strike="noStrike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Другие общегосударственные вопросы</a:t>
                      </a:r>
                      <a:endParaRPr kumimoji="0" lang="ru-RU" sz="1800" b="0" i="0" u="none" strike="noStrike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620" marR="7620" marT="7620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3 269,1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  <p:pic>
        <p:nvPicPr>
          <p:cNvPr id="7" name="Picture 2" descr="C:\Users\user\Desktop\kirovsk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01024" y="214290"/>
            <a:ext cx="886294" cy="10188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156</TotalTime>
  <Words>898</Words>
  <Application>Microsoft Office PowerPoint</Application>
  <PresentationFormat>Экран (4:3)</PresentationFormat>
  <Paragraphs>207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Отчет об исполнении бюджета Кировского городского поселения Кировского муниципального района Ленинградской области</vt:lpstr>
      <vt:lpstr>Кировское городское поселение</vt:lpstr>
      <vt:lpstr>Глоссарий</vt:lpstr>
      <vt:lpstr>Основные характеристики  бюджета МО «Кировск»</vt:lpstr>
      <vt:lpstr>Доходная часть бюджета</vt:lpstr>
      <vt:lpstr>Доходная часть бюджета</vt:lpstr>
      <vt:lpstr>Доходная часть бюджета </vt:lpstr>
      <vt:lpstr>Расходная часть бюджета</vt:lpstr>
      <vt:lpstr>Расходная часть бюджета</vt:lpstr>
      <vt:lpstr>Расходная часть бюджета</vt:lpstr>
      <vt:lpstr>Расходная часть бюджета</vt:lpstr>
      <vt:lpstr>Расходы в разрезе муниципальных программ</vt:lpstr>
      <vt:lpstr>Адресная инвестиционная программа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МО «Кировск» Кировского муниципального района Ленинградской области</dc:title>
  <dc:creator>user</dc:creator>
  <cp:lastModifiedBy>Пользователь Windows</cp:lastModifiedBy>
  <cp:revision>55</cp:revision>
  <dcterms:created xsi:type="dcterms:W3CDTF">2023-03-14T10:36:48Z</dcterms:created>
  <dcterms:modified xsi:type="dcterms:W3CDTF">2025-03-12T12:23:49Z</dcterms:modified>
</cp:coreProperties>
</file>