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Default Extension="xlsx" ContentType="application/vnd.openxmlformats-officedocument.spreadsheetml.sheet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56" r:id="rId1"/>
  </p:sldMasterIdLst>
  <p:notesMasterIdLst>
    <p:notesMasterId r:id="rId21"/>
  </p:notesMasterIdLst>
  <p:handoutMasterIdLst>
    <p:handoutMasterId r:id="rId22"/>
  </p:handoutMasterIdLst>
  <p:sldIdLst>
    <p:sldId id="256" r:id="rId2"/>
    <p:sldId id="271" r:id="rId3"/>
    <p:sldId id="300" r:id="rId4"/>
    <p:sldId id="290" r:id="rId5"/>
    <p:sldId id="301" r:id="rId6"/>
    <p:sldId id="289" r:id="rId7"/>
    <p:sldId id="283" r:id="rId8"/>
    <p:sldId id="284" r:id="rId9"/>
    <p:sldId id="291" r:id="rId10"/>
    <p:sldId id="295" r:id="rId11"/>
    <p:sldId id="296" r:id="rId12"/>
    <p:sldId id="306" r:id="rId13"/>
    <p:sldId id="307" r:id="rId14"/>
    <p:sldId id="302" r:id="rId15"/>
    <p:sldId id="303" r:id="rId16"/>
    <p:sldId id="304" r:id="rId17"/>
    <p:sldId id="305" r:id="rId18"/>
    <p:sldId id="297" r:id="rId19"/>
    <p:sldId id="280" r:id="rId20"/>
  </p:sldIdLst>
  <p:sldSz cx="9144000" cy="5143500" type="screen16x9"/>
  <p:notesSz cx="6858000" cy="9144000"/>
  <p:embeddedFontLst>
    <p:embeddedFont>
      <p:font typeface="Franklin Gothic Medium Cond" pitchFamily="34" charset="0"/>
      <p:regular r:id="rId23"/>
    </p:embeddedFont>
    <p:embeddedFont>
      <p:font typeface="Constantia" pitchFamily="18" charset="0"/>
      <p:regular r:id="rId24"/>
      <p:bold r:id="rId25"/>
      <p:italic r:id="rId26"/>
      <p:boldItalic r:id="rId27"/>
    </p:embeddedFont>
    <p:embeddedFont>
      <p:font typeface="Arial Narrow" pitchFamily="34" charset="0"/>
      <p:regular r:id="rId28"/>
      <p:bold r:id="rId29"/>
      <p:italic r:id="rId30"/>
      <p:boldItalic r:id="rId31"/>
    </p:embeddedFont>
    <p:embeddedFont>
      <p:font typeface="Corbel" pitchFamily="34" charset="0"/>
      <p:regular r:id="rId32"/>
      <p:bold r:id="rId33"/>
      <p:italic r:id="rId34"/>
      <p:boldItalic r:id="rId35"/>
    </p:embeddedFont>
    <p:embeddedFont>
      <p:font typeface="Bahnschrift SemiLight SemiConde" pitchFamily="34" charset="0"/>
      <p:regular r:id="rId36"/>
    </p:embeddedFont>
    <p:embeddedFont>
      <p:font typeface="Wingdings 2" pitchFamily="18" charset="2"/>
      <p:regular r:id="rId37"/>
    </p:embeddedFont>
    <p:embeddedFont>
      <p:font typeface="Bahnschrift SemiLight Condensed" pitchFamily="34" charset="0"/>
      <p:regular r:id="rId38"/>
    </p:embeddedFont>
    <p:embeddedFont>
      <p:font typeface="Bahnschrift Light SemiCondensed" pitchFamily="34" charset="0"/>
      <p:regular r:id="rId39"/>
    </p:embeddedFont>
    <p:embeddedFont>
      <p:font typeface="Gadugi" pitchFamily="34" charset="0"/>
      <p:regular r:id="rId40"/>
      <p:bold r:id="rId41"/>
    </p:embeddedFont>
    <p:embeddedFont>
      <p:font typeface="Bebas Neue Regular" charset="-52"/>
      <p:regular r:id="rId42"/>
    </p:embeddedFont>
    <p:embeddedFont>
      <p:font typeface="Bahnschrift SemiBold" pitchFamily="34" charset="0"/>
      <p:bold r:id="rId43"/>
    </p:embeddedFont>
    <p:embeddedFont>
      <p:font typeface="Bahnschrift SemiBold Condensed" pitchFamily="34" charset="0"/>
      <p:bold r:id="rId44"/>
    </p:embeddedFont>
    <p:embeddedFont>
      <p:font typeface="Calibri" pitchFamily="34" charset="0"/>
      <p:regular r:id="rId45"/>
      <p:bold r:id="rId46"/>
      <p:italic r:id="rId47"/>
      <p:boldItalic r:id="rId48"/>
    </p:embeddedFont>
    <p:embeddedFont>
      <p:font typeface="Verdana" pitchFamily="34" charset="0"/>
      <p:regular r:id="rId49"/>
      <p:bold r:id="rId50"/>
      <p:italic r:id="rId51"/>
      <p:boldItalic r:id="rId52"/>
    </p:embeddedFont>
    <p:embeddedFont>
      <p:font typeface="Gill Sans MT" pitchFamily="34" charset="0"/>
      <p:regular r:id="rId53"/>
      <p:bold r:id="rId54"/>
      <p:italic r:id="rId55"/>
      <p:boldItalic r:id="rId56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C0C0C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FFFF"/>
    <a:srgbClr val="0D33D5"/>
    <a:srgbClr val="D2E428"/>
    <a:srgbClr val="58C4B2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27102A9-8310-4765-A935-A1911B00CA55}" styleName="Светлый стиль 1 -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7292A2E-F333-43FB-9621-5CBBE7FDCDCB}" styleName="Светлый стиль 2 -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Средний стиль 3 - 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25E5076-3810-47DD-B79F-674D7AD40C01}" styleName="Темный стиль 1 -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74C1A8A3-306A-4EB7-A6B1-4F7E0EB9C5D6}" styleName="Средний стиль 3 -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Темный стиль 2 -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5BE263C-DBD7-4A20-BB59-AAB30ACAA65A}" styleName="Средний стиль 3 -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8D230F3-CF80-4859-8CE7-A43EE81993B5}" styleName="Светлый стиль 1 -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A488322-F2BA-4B5B-9748-0D474271808F}" styleName="Средний стиль 3 -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74" autoAdjust="0"/>
    <p:restoredTop sz="94431" autoAdjust="0"/>
  </p:normalViewPr>
  <p:slideViewPr>
    <p:cSldViewPr>
      <p:cViewPr>
        <p:scale>
          <a:sx n="110" d="100"/>
          <a:sy n="110" d="100"/>
        </p:scale>
        <p:origin x="-658" y="-91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7" d="100"/>
          <a:sy n="67" d="100"/>
        </p:scale>
        <p:origin x="-3168" y="-77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font" Target="fonts/font25.fntdata"/><Relationship Id="rId50" Type="http://schemas.openxmlformats.org/officeDocument/2006/relationships/font" Target="fonts/font28.fntdata"/><Relationship Id="rId55" Type="http://schemas.openxmlformats.org/officeDocument/2006/relationships/font" Target="fonts/font3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font" Target="fonts/font24.fntdata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font" Target="fonts/font19.fntdata"/><Relationship Id="rId54" Type="http://schemas.openxmlformats.org/officeDocument/2006/relationships/font" Target="fonts/font3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font" Target="fonts/font23.fntdata"/><Relationship Id="rId53" Type="http://schemas.openxmlformats.org/officeDocument/2006/relationships/font" Target="fonts/font31.fntdata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49" Type="http://schemas.openxmlformats.org/officeDocument/2006/relationships/font" Target="fonts/font27.fntdata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4" Type="http://schemas.openxmlformats.org/officeDocument/2006/relationships/font" Target="fonts/font22.fntdata"/><Relationship Id="rId52" Type="http://schemas.openxmlformats.org/officeDocument/2006/relationships/font" Target="fonts/font30.fntdata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font" Target="fonts/font21.fntdata"/><Relationship Id="rId48" Type="http://schemas.openxmlformats.org/officeDocument/2006/relationships/font" Target="fonts/font26.fntdata"/><Relationship Id="rId56" Type="http://schemas.openxmlformats.org/officeDocument/2006/relationships/font" Target="fonts/font34.fntdata"/><Relationship Id="rId8" Type="http://schemas.openxmlformats.org/officeDocument/2006/relationships/slide" Target="slides/slide7.xml"/><Relationship Id="rId51" Type="http://schemas.openxmlformats.org/officeDocument/2006/relationships/font" Target="fonts/font29.fntdata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37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</c:v>
                </c:pt>
              </c:strCache>
            </c:strRef>
          </c:tx>
          <c:cat>
            <c:numRef>
              <c:f>Лист1!$A$2</c:f>
              <c:numCache>
                <c:formatCode>General</c:formatCode>
                <c:ptCount val="1"/>
                <c:pt idx="0">
                  <c:v>2026</c:v>
                </c:pt>
              </c:numCache>
            </c:numRef>
          </c:cat>
          <c:val>
            <c:numRef>
              <c:f>Лист1!$B$2</c:f>
              <c:numCache>
                <c:formatCode>#,##0.00</c:formatCode>
                <c:ptCount val="1"/>
                <c:pt idx="0">
                  <c:v>258563.3</c:v>
                </c:pt>
              </c:numCache>
            </c:numRef>
          </c:val>
          <c:bubble3D val="1"/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</c:v>
                </c:pt>
              </c:strCache>
            </c:strRef>
          </c:tx>
          <c:cat>
            <c:numRef>
              <c:f>Лист1!$A$2</c:f>
              <c:numCache>
                <c:formatCode>General</c:formatCode>
                <c:ptCount val="1"/>
                <c:pt idx="0">
                  <c:v>2026</c:v>
                </c:pt>
              </c:numCache>
            </c:numRef>
          </c:cat>
          <c:val>
            <c:numRef>
              <c:f>Лист1!$C$2</c:f>
              <c:numCache>
                <c:formatCode>#,##0.00</c:formatCode>
                <c:ptCount val="1"/>
                <c:pt idx="0">
                  <c:v>155249.9</c:v>
                </c:pt>
              </c:numCache>
            </c:numRef>
          </c:val>
          <c:bubble3D val="1"/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</c:v>
                </c:pt>
              </c:strCache>
            </c:strRef>
          </c:tx>
          <c:cat>
            <c:numRef>
              <c:f>Лист1!$A$2</c:f>
              <c:numCache>
                <c:formatCode>General</c:formatCode>
                <c:ptCount val="1"/>
                <c:pt idx="0">
                  <c:v>2026</c:v>
                </c:pt>
              </c:numCache>
            </c:numRef>
          </c:cat>
          <c:val>
            <c:numRef>
              <c:f>Лист1!$D$2</c:f>
              <c:numCache>
                <c:formatCode>#,##0.00</c:formatCode>
                <c:ptCount val="1"/>
                <c:pt idx="0">
                  <c:v>37451.699999999997</c:v>
                </c:pt>
              </c:numCache>
            </c:numRef>
          </c:val>
          <c:bubble3D val="1"/>
        </c:ser>
        <c:axId val="134540288"/>
        <c:axId val="134538752"/>
      </c:barChart>
      <c:valAx>
        <c:axId val="134538752"/>
        <c:scaling>
          <c:orientation val="minMax"/>
        </c:scaling>
        <c:axPos val="l"/>
        <c:majorGridlines/>
        <c:numFmt formatCode="#,##0.00" sourceLinked="1"/>
        <c:majorTickMark val="none"/>
        <c:tickLblPos val="nextTo"/>
        <c:crossAx val="134540288"/>
        <c:crosses val="autoZero"/>
        <c:crossBetween val="between"/>
      </c:valAx>
      <c:catAx>
        <c:axId val="134540288"/>
        <c:scaling>
          <c:orientation val="minMax"/>
        </c:scaling>
        <c:axPos val="b"/>
        <c:numFmt formatCode="General" sourceLinked="1"/>
        <c:majorTickMark val="none"/>
        <c:tickLblPos val="nextTo"/>
        <c:crossAx val="134538752"/>
        <c:crosses val="autoZero"/>
        <c:auto val="1"/>
        <c:lblAlgn val="ctr"/>
        <c:lblOffset val="100"/>
      </c:catAx>
      <c:dTable>
        <c:showHorzBorder val="1"/>
        <c:showVertBorder val="1"/>
        <c:showOutline val="1"/>
        <c:showKeys val="1"/>
      </c:dTable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26"/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    </c:v>
                </c:pt>
              </c:strCache>
            </c:strRef>
          </c:tx>
          <c:dLbls>
            <c:dLbl>
              <c:idx val="0"/>
              <c:layout>
                <c:manualLayout>
                  <c:x val="9.5433242243100194E-2"/>
                  <c:y val="5.7106053149606914E-2"/>
                </c:manualLayout>
              </c:layout>
              <c:tx>
                <c:rich>
                  <a:bodyPr/>
                  <a:lstStyle/>
                  <a:p>
                    <a:endParaRPr lang="ru-RU" sz="1400" b="0" i="0" u="none" strike="noStrike" kern="1200" baseline="0" dirty="0" err="1" smtClean="0">
                      <a:solidFill>
                        <a:schemeClr val="tx1"/>
                      </a:solidFill>
                      <a:latin typeface="Bebas Neue Regular" pitchFamily="2" charset="-52"/>
                      <a:ea typeface="+mn-ea"/>
                      <a:cs typeface="+mn-cs"/>
                    </a:endParaRPr>
                  </a:p>
                  <a:p>
                    <a:r>
                      <a:rPr lang="ru-RU" sz="1400" b="0" i="0" u="none" strike="noStrike" kern="1200" baseline="0" dirty="0" err="1" smtClean="0">
                        <a:solidFill>
                          <a:schemeClr val="tx1"/>
                        </a:solidFill>
                        <a:latin typeface="Bebas Neue Regular" pitchFamily="2" charset="-52"/>
                        <a:ea typeface="+mn-ea"/>
                        <a:cs typeface="+mn-cs"/>
                      </a:rPr>
                      <a:t>НДФЛ</a:t>
                    </a:r>
                  </a:p>
                  <a:p>
                    <a:r>
                      <a:rPr lang="ru-RU" sz="1400" b="0" i="0" u="none" strike="noStrike" kern="1200" baseline="0" dirty="0" smtClean="0">
                        <a:solidFill>
                          <a:schemeClr val="tx1"/>
                        </a:solidFill>
                        <a:latin typeface="Bebas Neue Regular" pitchFamily="2" charset="-52"/>
                        <a:ea typeface="+mn-ea"/>
                        <a:cs typeface="+mn-cs"/>
                      </a:rPr>
                      <a:t> 179 000,0</a:t>
                    </a:r>
                  </a:p>
                </c:rich>
              </c:tx>
              <c:showVal val="1"/>
              <c:showCatName val="1"/>
            </c:dLbl>
            <c:dLbl>
              <c:idx val="1"/>
              <c:layout>
                <c:manualLayout>
                  <c:x val="-7.8864671830531866E-3"/>
                  <c:y val="-0.14616879921259843"/>
                </c:manualLayout>
              </c:layout>
              <c:tx>
                <c:rich>
                  <a:bodyPr/>
                  <a:lstStyle/>
                  <a:p>
                    <a:r>
                      <a:rPr lang="ru-RU" sz="1400" b="0" i="0" u="none" strike="noStrike" kern="1200" baseline="0" dirty="0" err="1" smtClean="0">
                        <a:solidFill>
                          <a:schemeClr val="tx1"/>
                        </a:solidFill>
                        <a:latin typeface="Bebas Neue Regular" pitchFamily="2" charset="-52"/>
                        <a:ea typeface="+mn-ea"/>
                        <a:cs typeface="+mn-cs"/>
                      </a:rPr>
                      <a:t>Акцизы</a:t>
                    </a:r>
                  </a:p>
                  <a:p>
                    <a:r>
                      <a:rPr lang="ru-RU" sz="1400" b="0" i="0" u="none" strike="noStrike" kern="1200" baseline="0" dirty="0" smtClean="0">
                        <a:solidFill>
                          <a:schemeClr val="tx1"/>
                        </a:solidFill>
                        <a:latin typeface="Bebas Neue Regular" pitchFamily="2" charset="-52"/>
                        <a:ea typeface="+mn-ea"/>
                        <a:cs typeface="+mn-cs"/>
                      </a:rPr>
                      <a:t> 6 563,3</a:t>
                    </a:r>
                  </a:p>
                </c:rich>
              </c:tx>
              <c:showVal val="1"/>
              <c:showCatName val="1"/>
            </c:dLbl>
            <c:dLbl>
              <c:idx val="2"/>
              <c:layout>
                <c:manualLayout>
                  <c:x val="2.1464215903828094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sz="1400" b="0" i="0" u="none" strike="noStrike" kern="1200" baseline="0" dirty="0" err="1" smtClean="0">
                        <a:solidFill>
                          <a:schemeClr val="tx1"/>
                        </a:solidFill>
                        <a:latin typeface="Bebas Neue Regular" pitchFamily="2" charset="-52"/>
                        <a:ea typeface="+mn-ea"/>
                        <a:cs typeface="+mn-cs"/>
                      </a:rPr>
                      <a:t>Налог на имущество физических лиц</a:t>
                    </a:r>
                  </a:p>
                  <a:p>
                    <a:r>
                      <a:rPr lang="ru-RU" sz="1400" b="0" i="0" u="none" strike="noStrike" kern="1200" baseline="0" dirty="0" smtClean="0">
                        <a:solidFill>
                          <a:schemeClr val="tx1"/>
                        </a:solidFill>
                        <a:latin typeface="Bebas Neue Regular" pitchFamily="2" charset="-52"/>
                        <a:ea typeface="+mn-ea"/>
                        <a:cs typeface="+mn-cs"/>
                      </a:rPr>
                      <a:t> 20 000,0</a:t>
                    </a:r>
                  </a:p>
                </c:rich>
              </c:tx>
              <c:showVal val="1"/>
              <c:showCatName val="1"/>
            </c:dLbl>
            <c:dLbl>
              <c:idx val="3"/>
              <c:layout>
                <c:manualLayout>
                  <c:x val="2.1692546419938212E-3"/>
                  <c:y val="3.0425688976378012E-3"/>
                </c:manualLayout>
              </c:layout>
              <c:tx>
                <c:rich>
                  <a:bodyPr/>
                  <a:lstStyle/>
                  <a:p>
                    <a:r>
                      <a:rPr lang="ru-RU" sz="1400" b="0" i="0" u="none" strike="noStrike" kern="1200" baseline="0" dirty="0" smtClean="0">
                        <a:solidFill>
                          <a:schemeClr val="tx1"/>
                        </a:solidFill>
                        <a:latin typeface="Bebas Neue Regular" pitchFamily="2" charset="-52"/>
                        <a:ea typeface="+mn-ea"/>
                        <a:cs typeface="+mn-cs"/>
                      </a:rPr>
                      <a:t>Земельный налог</a:t>
                    </a:r>
                  </a:p>
                  <a:p>
                    <a:r>
                      <a:rPr lang="ru-RU" sz="1400" b="0" i="0" u="none" strike="noStrike" kern="1200" baseline="0" dirty="0" smtClean="0">
                        <a:solidFill>
                          <a:schemeClr val="tx1"/>
                        </a:solidFill>
                        <a:latin typeface="Bebas Neue Regular" pitchFamily="2" charset="-52"/>
                        <a:ea typeface="+mn-ea"/>
                        <a:cs typeface="+mn-cs"/>
                      </a:rPr>
                      <a:t>53 000,0</a:t>
                    </a:r>
                  </a:p>
                </c:rich>
              </c:tx>
              <c:showVal val="1"/>
              <c:showCatName val="1"/>
            </c:dLbl>
            <c:dLbl>
              <c:idx val="4"/>
              <c:layout>
                <c:manualLayout>
                  <c:x val="-5.6606232895290813E-2"/>
                  <c:y val="-2.1218749999999998E-2"/>
                </c:manualLayout>
              </c:layout>
              <c:tx>
                <c:rich>
                  <a:bodyPr/>
                  <a:lstStyle/>
                  <a:p>
                    <a:r>
                      <a:rPr lang="ru-RU" sz="1400" b="0" i="0" u="none" strike="noStrike" kern="1200" baseline="0" dirty="0" err="1" smtClean="0">
                        <a:solidFill>
                          <a:schemeClr val="tx1"/>
                        </a:solidFill>
                        <a:latin typeface="Bebas Neue Regular" pitchFamily="2" charset="-52"/>
                        <a:ea typeface="+mn-ea"/>
                        <a:cs typeface="+mn-cs"/>
                      </a:rPr>
                      <a:t>Доходы от использования имущества</a:t>
                    </a:r>
                  </a:p>
                  <a:p>
                    <a:r>
                      <a:rPr lang="ru-RU" sz="1400" b="0" i="0" u="none" strike="noStrike" kern="1200" baseline="0" dirty="0" smtClean="0">
                        <a:solidFill>
                          <a:schemeClr val="tx1"/>
                        </a:solidFill>
                        <a:latin typeface="Bebas Neue Regular" pitchFamily="2" charset="-52"/>
                        <a:ea typeface="+mn-ea"/>
                        <a:cs typeface="+mn-cs"/>
                      </a:rPr>
                      <a:t> 65 600,0</a:t>
                    </a:r>
                  </a:p>
                </c:rich>
              </c:tx>
              <c:showVal val="1"/>
              <c:showCatName val="1"/>
            </c:dLbl>
            <c:dLbl>
              <c:idx val="5"/>
              <c:layout>
                <c:manualLayout>
                  <c:x val="-7.371885927451019E-2"/>
                  <c:y val="-2.7737696850393692E-2"/>
                </c:manualLayout>
              </c:layout>
              <c:tx>
                <c:rich>
                  <a:bodyPr/>
                  <a:lstStyle/>
                  <a:p>
                    <a:r>
                      <a:rPr lang="ru-RU" sz="1400" b="0" i="0" u="none" strike="noStrike" kern="1200" baseline="0" dirty="0" err="1" smtClean="0">
                        <a:solidFill>
                          <a:schemeClr val="tx1"/>
                        </a:solidFill>
                        <a:latin typeface="Bebas Neue Regular" pitchFamily="2" charset="-52"/>
                        <a:ea typeface="+mn-ea"/>
                        <a:cs typeface="+mn-cs"/>
                      </a:rPr>
                      <a:t>Доходы от оказания платных услуг</a:t>
                    </a:r>
                  </a:p>
                  <a:p>
                    <a:r>
                      <a:rPr lang="ru-RU" sz="1400" b="0" i="0" u="none" strike="noStrike" kern="1200" baseline="0" dirty="0" smtClean="0">
                        <a:solidFill>
                          <a:schemeClr val="tx1"/>
                        </a:solidFill>
                        <a:latin typeface="Bebas Neue Regular" pitchFamily="2" charset="-52"/>
                        <a:ea typeface="+mn-ea"/>
                        <a:cs typeface="+mn-cs"/>
                      </a:rPr>
                      <a:t>8 200,0</a:t>
                    </a:r>
                  </a:p>
                </c:rich>
              </c:tx>
              <c:showVal val="1"/>
              <c:showCatName val="1"/>
            </c:dLbl>
            <c:dLbl>
              <c:idx val="6"/>
              <c:layout>
                <c:manualLayout>
                  <c:x val="-0.10427556349447119"/>
                  <c:y val="1.7675688976377956E-2"/>
                </c:manualLayout>
              </c:layout>
              <c:tx>
                <c:rich>
                  <a:bodyPr/>
                  <a:lstStyle/>
                  <a:p>
                    <a:r>
                      <a:rPr lang="ru-RU" sz="1400" b="0" i="0" u="none" strike="noStrike" kern="1200" baseline="0" dirty="0" smtClean="0">
                        <a:solidFill>
                          <a:schemeClr val="tx1"/>
                        </a:solidFill>
                        <a:latin typeface="Bebas Neue Regular" pitchFamily="2" charset="-52"/>
                        <a:ea typeface="+mn-ea"/>
                        <a:cs typeface="+mn-cs"/>
                      </a:rPr>
                      <a:t>Доходы от продажи материальных и нематериальных активов 79 449,9</a:t>
                    </a:r>
                  </a:p>
                </c:rich>
              </c:tx>
              <c:showVal val="1"/>
              <c:showCatName val="1"/>
            </c:dLbl>
            <c:dLbl>
              <c:idx val="7"/>
              <c:layout>
                <c:manualLayout>
                  <c:x val="-0.16642219620452722"/>
                  <c:y val="1.484990157480315E-2"/>
                </c:manualLayout>
              </c:layout>
              <c:tx>
                <c:rich>
                  <a:bodyPr/>
                  <a:lstStyle/>
                  <a:p>
                    <a:r>
                      <a:rPr lang="ru-RU" sz="1400" b="0" i="0" u="none" strike="noStrike" kern="1200" baseline="0" dirty="0" err="1" smtClean="0">
                        <a:solidFill>
                          <a:schemeClr val="tx1"/>
                        </a:solidFill>
                        <a:latin typeface="Bebas Neue Regular" pitchFamily="2" charset="-52"/>
                        <a:ea typeface="+mn-ea"/>
                        <a:cs typeface="+mn-cs"/>
                      </a:rPr>
                      <a:t>Штрафы</a:t>
                    </a:r>
                  </a:p>
                  <a:p>
                    <a:r>
                      <a:rPr lang="ru-RU" sz="1400" b="0" i="0" u="none" strike="noStrike" kern="1200" baseline="0" dirty="0" smtClean="0">
                        <a:solidFill>
                          <a:schemeClr val="tx1"/>
                        </a:solidFill>
                        <a:latin typeface="Bebas Neue Regular" pitchFamily="2" charset="-52"/>
                        <a:ea typeface="+mn-ea"/>
                        <a:cs typeface="+mn-cs"/>
                      </a:rPr>
                      <a:t>1 000,0</a:t>
                    </a:r>
                  </a:p>
                </c:rich>
              </c:tx>
              <c:showVal val="1"/>
              <c:showCatName val="1"/>
            </c:dLbl>
            <c:dLbl>
              <c:idx val="8"/>
              <c:layout>
                <c:manualLayout>
                  <c:x val="0.11255558528569312"/>
                  <c:y val="1.5625000000000029E-3"/>
                </c:manualLayout>
              </c:layout>
              <c:tx>
                <c:rich>
                  <a:bodyPr/>
                  <a:lstStyle/>
                  <a:p>
                    <a:r>
                      <a:rPr lang="ru-RU" sz="1400" b="0" i="0" u="none" strike="noStrike" kern="1200" baseline="0" dirty="0" err="1" smtClean="0">
                        <a:solidFill>
                          <a:schemeClr val="tx1"/>
                        </a:solidFill>
                        <a:latin typeface="Bebas Neue Regular" pitchFamily="2" charset="-52"/>
                        <a:ea typeface="+mn-ea"/>
                        <a:cs typeface="+mn-cs"/>
                      </a:rPr>
                      <a:t>Прочие неналоговые доходы</a:t>
                    </a:r>
                  </a:p>
                  <a:p>
                    <a:r>
                      <a:rPr lang="ru-RU" sz="1400" b="0" i="0" u="none" strike="noStrike" kern="1200" baseline="0" dirty="0" smtClean="0">
                        <a:solidFill>
                          <a:schemeClr val="tx1"/>
                        </a:solidFill>
                        <a:latin typeface="Bebas Neue Regular" pitchFamily="2" charset="-52"/>
                        <a:ea typeface="+mn-ea"/>
                        <a:cs typeface="+mn-cs"/>
                      </a:rPr>
                      <a:t>1 000,0</a:t>
                    </a:r>
                  </a:p>
                </c:rich>
              </c:tx>
              <c:showVal val="1"/>
              <c:showCatName val="1"/>
            </c:dLbl>
            <c:spPr>
              <a:solidFill>
                <a:schemeClr val="accent2">
                  <a:lumMod val="40000"/>
                  <a:lumOff val="60000"/>
                </a:schemeClr>
              </a:solidFill>
            </c:spPr>
            <c:showVal val="1"/>
            <c:showCatName val="1"/>
            <c:showLeaderLines val="1"/>
            <c:leaderLines>
              <c:spPr>
                <a:ln>
                  <a:solidFill>
                    <a:schemeClr val="bg1"/>
                  </a:solidFill>
                </a:ln>
              </c:spPr>
            </c:leaderLines>
          </c:dLbls>
          <c:cat>
            <c:strRef>
              <c:f>Лист1!$A$2:$A$10</c:f>
              <c:strCache>
                <c:ptCount val="9"/>
                <c:pt idx="0">
                  <c:v>НДФЛ</c:v>
                </c:pt>
                <c:pt idx="1">
                  <c:v>Акцизы</c:v>
                </c:pt>
                <c:pt idx="2">
                  <c:v>Налог на имущество физических лиц</c:v>
                </c:pt>
                <c:pt idx="3">
                  <c:v>Земельный налог</c:v>
                </c:pt>
                <c:pt idx="4">
                  <c:v>Доходы от использования имущества</c:v>
                </c:pt>
                <c:pt idx="5">
                  <c:v>Доходы от оказания платных услуг</c:v>
                </c:pt>
                <c:pt idx="6">
                  <c:v>Доходы от продажи материальных и нематериальных активов</c:v>
                </c:pt>
                <c:pt idx="7">
                  <c:v>Штрафы</c:v>
                </c:pt>
                <c:pt idx="8">
                  <c:v>Прочие неналоговые доходы</c:v>
                </c:pt>
              </c:strCache>
            </c:strRef>
          </c:cat>
          <c:val>
            <c:numRef>
              <c:f>Лист1!$B$2:$B$10</c:f>
              <c:numCache>
                <c:formatCode>#,##0.00</c:formatCode>
                <c:ptCount val="9"/>
                <c:pt idx="0">
                  <c:v>179000</c:v>
                </c:pt>
                <c:pt idx="1">
                  <c:v>6563.3</c:v>
                </c:pt>
                <c:pt idx="2">
                  <c:v>20000</c:v>
                </c:pt>
                <c:pt idx="3">
                  <c:v>53000</c:v>
                </c:pt>
                <c:pt idx="4">
                  <c:v>65600</c:v>
                </c:pt>
                <c:pt idx="5">
                  <c:v>8200</c:v>
                </c:pt>
                <c:pt idx="6">
                  <c:v>79449.899999999994</c:v>
                </c:pt>
                <c:pt idx="7">
                  <c:v>1000</c:v>
                </c:pt>
                <c:pt idx="8">
                  <c:v>1000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     </c:v>
                </c:pt>
              </c:strCache>
            </c:strRef>
          </c:tx>
          <c:cat>
            <c:strRef>
              <c:f>Лист1!$A$2:$A$10</c:f>
              <c:strCache>
                <c:ptCount val="9"/>
                <c:pt idx="0">
                  <c:v>НДФЛ</c:v>
                </c:pt>
                <c:pt idx="1">
                  <c:v>Акцизы</c:v>
                </c:pt>
                <c:pt idx="2">
                  <c:v>Налог на имущество физических лиц</c:v>
                </c:pt>
                <c:pt idx="3">
                  <c:v>Земельный налог</c:v>
                </c:pt>
                <c:pt idx="4">
                  <c:v>Доходы от использования имущества</c:v>
                </c:pt>
                <c:pt idx="5">
                  <c:v>Доходы от оказания платных услуг</c:v>
                </c:pt>
                <c:pt idx="6">
                  <c:v>Доходы от продажи материальных и нематериальных активов</c:v>
                </c:pt>
                <c:pt idx="7">
                  <c:v>Штрафы</c:v>
                </c:pt>
                <c:pt idx="8">
                  <c:v>Прочие неналоговые доходы</c:v>
                </c:pt>
              </c:strCache>
            </c:strRef>
          </c:cat>
          <c:val>
            <c:numRef>
              <c:f>Лист1!$C$2:$C$10</c:f>
              <c:numCache>
                <c:formatCode>0.0%</c:formatCode>
                <c:ptCount val="9"/>
                <c:pt idx="0">
                  <c:v>0.52395544798044469</c:v>
                </c:pt>
                <c:pt idx="1">
                  <c:v>1.9211602188436042E-2</c:v>
                </c:pt>
                <c:pt idx="2">
                  <c:v>5.8542508154239614E-2</c:v>
                </c:pt>
                <c:pt idx="3">
                  <c:v>0.15513764660873497</c:v>
                </c:pt>
                <c:pt idx="4">
                  <c:v>0.19201942674590591</c:v>
                </c:pt>
                <c:pt idx="5">
                  <c:v>2.4002428343238222E-2</c:v>
                </c:pt>
                <c:pt idx="6">
                  <c:v>0.23255982093017605</c:v>
                </c:pt>
                <c:pt idx="7">
                  <c:v>2.9271254077119823E-3</c:v>
                </c:pt>
                <c:pt idx="8">
                  <c:v>2.9271254077119823E-3</c:v>
                </c:pt>
              </c:numCache>
            </c:numRef>
          </c:val>
        </c:ser>
        <c:firstSliceAng val="0"/>
      </c:pie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autoTitleDeleted val="1"/>
    <c:plotArea>
      <c:layout>
        <c:manualLayout>
          <c:layoutTarget val="inner"/>
          <c:xMode val="edge"/>
          <c:yMode val="edge"/>
          <c:x val="0.36714260717410574"/>
          <c:y val="0.21657287904663253"/>
          <c:w val="0.32265923009623793"/>
          <c:h val="0.68833487313008468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     </c:v>
                </c:pt>
              </c:strCache>
            </c:strRef>
          </c:tx>
          <c:dLbls>
            <c:dLbl>
              <c:idx val="0"/>
              <c:layout>
                <c:manualLayout>
                  <c:x val="0.19848993875765544"/>
                  <c:y val="-3.8518248924475355E-2"/>
                </c:manualLayout>
              </c:layout>
              <c:tx>
                <c:rich>
                  <a:bodyPr/>
                  <a:lstStyle/>
                  <a:p>
                    <a:r>
                      <a:rPr lang="ru-RU" sz="1400" kern="1200" dirty="0" smtClean="0">
                        <a:solidFill>
                          <a:schemeClr val="tx1"/>
                        </a:solidFill>
                        <a:latin typeface="Bebas Neue Regular" pitchFamily="2" charset="-52"/>
                        <a:ea typeface="+mn-ea"/>
                        <a:cs typeface="+mn-cs"/>
                      </a:rPr>
                      <a:t>Общегосударственные вопросы</a:t>
                    </a:r>
                  </a:p>
                  <a:p>
                    <a:r>
                      <a:rPr lang="ru-RU" sz="1400" kern="1200" dirty="0" smtClean="0">
                        <a:solidFill>
                          <a:schemeClr val="tx1"/>
                        </a:solidFill>
                        <a:latin typeface="Bebas Neue Regular" pitchFamily="2" charset="-52"/>
                        <a:ea typeface="+mn-ea"/>
                        <a:cs typeface="+mn-cs"/>
                      </a:rPr>
                      <a:t>53 885,5</a:t>
                    </a:r>
                  </a:p>
                </c:rich>
              </c:tx>
              <c:showVal val="1"/>
              <c:showCatName val="1"/>
            </c:dLbl>
            <c:dLbl>
              <c:idx val="1"/>
              <c:layout>
                <c:manualLayout>
                  <c:x val="0.16385214348206603"/>
                  <c:y val="0.28858007409688841"/>
                </c:manualLayout>
              </c:layout>
              <c:tx>
                <c:rich>
                  <a:bodyPr/>
                  <a:lstStyle/>
                  <a:p>
                    <a:r>
                      <a:rPr lang="ru-RU" sz="1400" kern="1200" dirty="0" err="1" smtClean="0">
                        <a:solidFill>
                          <a:schemeClr val="tx1"/>
                        </a:solidFill>
                        <a:latin typeface="Bebas Neue Regular" pitchFamily="2" charset="-52"/>
                        <a:ea typeface="+mn-ea"/>
                        <a:cs typeface="+mn-cs"/>
                      </a:rPr>
                      <a:t>Национальная безопасность и правоохранительная деятельность</a:t>
                    </a:r>
                  </a:p>
                  <a:p>
                    <a:r>
                      <a:rPr lang="ru-RU" sz="1400" kern="1200" dirty="0" smtClean="0">
                        <a:solidFill>
                          <a:schemeClr val="tx1"/>
                        </a:solidFill>
                        <a:latin typeface="Bebas Neue Regular" pitchFamily="2" charset="-52"/>
                        <a:ea typeface="+mn-ea"/>
                        <a:cs typeface="+mn-cs"/>
                      </a:rPr>
                      <a:t> 9 975</a:t>
                    </a:r>
                    <a:r>
                      <a:rPr lang="ru-RU" sz="1400" kern="1200" baseline="0" dirty="0" smtClean="0">
                        <a:solidFill>
                          <a:schemeClr val="tx1"/>
                        </a:solidFill>
                        <a:latin typeface="Bebas Neue Regular" pitchFamily="2" charset="-52"/>
                        <a:ea typeface="+mn-ea"/>
                        <a:cs typeface="+mn-cs"/>
                      </a:rPr>
                      <a:t>,0</a:t>
                    </a:r>
                    <a:endParaRPr lang="ru-RU" sz="1400" kern="1200" dirty="0" smtClean="0">
                      <a:solidFill>
                        <a:schemeClr val="tx1"/>
                      </a:solidFill>
                      <a:latin typeface="Bebas Neue Regular" pitchFamily="2" charset="-52"/>
                      <a:ea typeface="+mn-ea"/>
                      <a:cs typeface="+mn-cs"/>
                    </a:endParaRPr>
                  </a:p>
                </c:rich>
              </c:tx>
              <c:showVal val="1"/>
              <c:showCatName val="1"/>
            </c:dLbl>
            <c:dLbl>
              <c:idx val="2"/>
              <c:layout>
                <c:manualLayout>
                  <c:x val="5.7168307086614183E-2"/>
                  <c:y val="0.28982147689838472"/>
                </c:manualLayout>
              </c:layout>
              <c:tx>
                <c:rich>
                  <a:bodyPr/>
                  <a:lstStyle/>
                  <a:p>
                    <a:r>
                      <a:rPr lang="ru-RU" sz="1400" kern="1200" dirty="0" err="1" smtClean="0">
                        <a:solidFill>
                          <a:schemeClr val="tx1"/>
                        </a:solidFill>
                        <a:latin typeface="Bebas Neue Regular" pitchFamily="2" charset="-52"/>
                        <a:ea typeface="+mn-ea"/>
                        <a:cs typeface="+mn-cs"/>
                      </a:rPr>
                      <a:t>Национальная экономика</a:t>
                    </a:r>
                  </a:p>
                  <a:p>
                    <a:r>
                      <a:rPr lang="ru-RU" sz="1400" kern="1200" dirty="0" smtClean="0">
                        <a:solidFill>
                          <a:schemeClr val="tx1"/>
                        </a:solidFill>
                        <a:latin typeface="Bebas Neue Regular" pitchFamily="2" charset="-52"/>
                        <a:ea typeface="+mn-ea"/>
                        <a:cs typeface="+mn-cs"/>
                      </a:rPr>
                      <a:t>45 467,7</a:t>
                    </a:r>
                  </a:p>
                </c:rich>
              </c:tx>
              <c:showVal val="1"/>
              <c:showCatName val="1"/>
            </c:dLbl>
            <c:dLbl>
              <c:idx val="3"/>
              <c:layout>
                <c:manualLayout>
                  <c:x val="0.11706660104986877"/>
                  <c:y val="-0.19882042237091369"/>
                </c:manualLayout>
              </c:layout>
              <c:tx>
                <c:rich>
                  <a:bodyPr/>
                  <a:lstStyle/>
                  <a:p>
                    <a:r>
                      <a:rPr lang="ru-RU" sz="1400" kern="1200" dirty="0" err="1" smtClean="0">
                        <a:solidFill>
                          <a:schemeClr val="tx1"/>
                        </a:solidFill>
                        <a:latin typeface="Bebas Neue Regular" pitchFamily="2" charset="-52"/>
                        <a:ea typeface="+mn-ea"/>
                        <a:cs typeface="+mn-cs"/>
                      </a:rPr>
                      <a:t>Жилищно-коммунальное хозяйство</a:t>
                    </a:r>
                  </a:p>
                  <a:p>
                    <a:r>
                      <a:rPr lang="ru-RU" sz="1400" kern="1200" dirty="0" smtClean="0">
                        <a:solidFill>
                          <a:schemeClr val="tx1"/>
                        </a:solidFill>
                        <a:latin typeface="Bebas Neue Regular" pitchFamily="2" charset="-52"/>
                        <a:ea typeface="+mn-ea"/>
                        <a:cs typeface="+mn-cs"/>
                      </a:rPr>
                      <a:t>276 913,3</a:t>
                    </a:r>
                  </a:p>
                </c:rich>
              </c:tx>
              <c:showVal val="1"/>
              <c:showCatName val="1"/>
            </c:dLbl>
            <c:dLbl>
              <c:idx val="4"/>
              <c:layout>
                <c:manualLayout>
                  <c:x val="-0.10457808398950152"/>
                  <c:y val="0.19624294778274576"/>
                </c:manualLayout>
              </c:layout>
              <c:tx>
                <c:rich>
                  <a:bodyPr/>
                  <a:lstStyle/>
                  <a:p>
                    <a:r>
                      <a:rPr lang="ru-RU" sz="1400" kern="1200" dirty="0" err="1" smtClean="0">
                        <a:solidFill>
                          <a:schemeClr val="tx1"/>
                        </a:solidFill>
                        <a:latin typeface="Bebas Neue Regular" pitchFamily="2" charset="-52"/>
                        <a:ea typeface="+mn-ea"/>
                        <a:cs typeface="+mn-cs"/>
                      </a:rPr>
                      <a:t>Образование</a:t>
                    </a:r>
                  </a:p>
                  <a:p>
                    <a:r>
                      <a:rPr lang="ru-RU" sz="1400" kern="1200" dirty="0" smtClean="0">
                        <a:solidFill>
                          <a:schemeClr val="tx1"/>
                        </a:solidFill>
                        <a:latin typeface="Bebas Neue Regular" pitchFamily="2" charset="-52"/>
                        <a:ea typeface="+mn-ea"/>
                        <a:cs typeface="+mn-cs"/>
                      </a:rPr>
                      <a:t>575,0</a:t>
                    </a:r>
                  </a:p>
                </c:rich>
              </c:tx>
              <c:showVal val="1"/>
              <c:showCatName val="1"/>
            </c:dLbl>
            <c:dLbl>
              <c:idx val="5"/>
              <c:layout>
                <c:manualLayout>
                  <c:x val="-0.177857228783902"/>
                  <c:y val="0.1787377399516597"/>
                </c:manualLayout>
              </c:layout>
              <c:tx>
                <c:rich>
                  <a:bodyPr/>
                  <a:lstStyle/>
                  <a:p>
                    <a:r>
                      <a:rPr lang="ru-RU" sz="1400" kern="1200" dirty="0" err="1" smtClean="0">
                        <a:solidFill>
                          <a:schemeClr val="tx1"/>
                        </a:solidFill>
                        <a:latin typeface="Bebas Neue Regular" pitchFamily="2" charset="-52"/>
                        <a:ea typeface="+mn-ea"/>
                        <a:cs typeface="+mn-cs"/>
                      </a:rPr>
                      <a:t>Культура</a:t>
                    </a:r>
                  </a:p>
                  <a:p>
                    <a:r>
                      <a:rPr lang="ru-RU" sz="1400" kern="1200" dirty="0" smtClean="0">
                        <a:solidFill>
                          <a:schemeClr val="tx1"/>
                        </a:solidFill>
                        <a:latin typeface="Bebas Neue Regular" pitchFamily="2" charset="-52"/>
                        <a:ea typeface="+mn-ea"/>
                        <a:cs typeface="+mn-cs"/>
                      </a:rPr>
                      <a:t>61 578,5</a:t>
                    </a:r>
                  </a:p>
                </c:rich>
              </c:tx>
              <c:showVal val="1"/>
              <c:showCatName val="1"/>
            </c:dLbl>
            <c:dLbl>
              <c:idx val="6"/>
              <c:layout>
                <c:manualLayout>
                  <c:x val="-0.10038648293963259"/>
                  <c:y val="-6.518472894911212E-2"/>
                </c:manualLayout>
              </c:layout>
              <c:tx>
                <c:rich>
                  <a:bodyPr/>
                  <a:lstStyle/>
                  <a:p>
                    <a:r>
                      <a:rPr lang="ru-RU" sz="1400" kern="1200" dirty="0" smtClean="0">
                        <a:solidFill>
                          <a:schemeClr val="tx1"/>
                        </a:solidFill>
                        <a:latin typeface="Bebas Neue Regular" pitchFamily="2" charset="-52"/>
                        <a:ea typeface="+mn-ea"/>
                        <a:cs typeface="+mn-cs"/>
                      </a:rPr>
                      <a:t>Социальная политика </a:t>
                    </a:r>
                  </a:p>
                  <a:p>
                    <a:r>
                      <a:rPr lang="ru-RU" sz="1400" kern="1200" dirty="0" smtClean="0">
                        <a:solidFill>
                          <a:schemeClr val="tx1"/>
                        </a:solidFill>
                        <a:latin typeface="Bebas Neue Regular" pitchFamily="2" charset="-52"/>
                        <a:ea typeface="+mn-ea"/>
                        <a:cs typeface="+mn-cs"/>
                      </a:rPr>
                      <a:t>7 442,5</a:t>
                    </a:r>
                  </a:p>
                </c:rich>
              </c:tx>
              <c:showVal val="1"/>
              <c:showCatName val="1"/>
            </c:dLbl>
            <c:dLbl>
              <c:idx val="7"/>
              <c:layout>
                <c:manualLayout>
                  <c:x val="0.13403893263342206"/>
                  <c:y val="-5.1302061461220502E-2"/>
                </c:manualLayout>
              </c:layout>
              <c:tx>
                <c:rich>
                  <a:bodyPr/>
                  <a:lstStyle/>
                  <a:p>
                    <a:r>
                      <a:rPr lang="ru-RU" sz="1400" kern="1200" dirty="0" err="1" smtClean="0">
                        <a:solidFill>
                          <a:schemeClr val="tx1"/>
                        </a:solidFill>
                        <a:latin typeface="Bebas Neue Regular" pitchFamily="2" charset="-52"/>
                        <a:ea typeface="+mn-ea"/>
                        <a:cs typeface="+mn-cs"/>
                      </a:rPr>
                      <a:t>Физическая культура и спорт</a:t>
                    </a:r>
                  </a:p>
                  <a:p>
                    <a:r>
                      <a:rPr lang="ru-RU" sz="1400" kern="1200" dirty="0" smtClean="0">
                        <a:solidFill>
                          <a:schemeClr val="tx1"/>
                        </a:solidFill>
                        <a:latin typeface="Bebas Neue Regular" pitchFamily="2" charset="-52"/>
                        <a:ea typeface="+mn-ea"/>
                        <a:cs typeface="+mn-cs"/>
                      </a:rPr>
                      <a:t>2 183,8</a:t>
                    </a:r>
                  </a:p>
                </c:rich>
              </c:tx>
              <c:showVal val="1"/>
              <c:showCatName val="1"/>
            </c:dLbl>
            <c:dLbl>
              <c:idx val="8"/>
              <c:layout>
                <c:manualLayout>
                  <c:x val="-0.24114763779527593"/>
                  <c:y val="8.6912894164637045E-2"/>
                </c:manualLayout>
              </c:layout>
              <c:tx>
                <c:rich>
                  <a:bodyPr/>
                  <a:lstStyle/>
                  <a:p>
                    <a:r>
                      <a:rPr lang="ru-RU" sz="1400" kern="1200" dirty="0" err="1" smtClean="0">
                        <a:solidFill>
                          <a:schemeClr val="tx1"/>
                        </a:solidFill>
                        <a:latin typeface="Bebas Neue Regular" pitchFamily="2" charset="-52"/>
                        <a:ea typeface="+mn-ea"/>
                        <a:cs typeface="+mn-cs"/>
                      </a:rPr>
                      <a:t>Средства массовой информации</a:t>
                    </a:r>
                  </a:p>
                  <a:p>
                    <a:r>
                      <a:rPr lang="ru-RU" sz="1400" kern="1200" dirty="0" smtClean="0">
                        <a:solidFill>
                          <a:schemeClr val="tx1"/>
                        </a:solidFill>
                        <a:latin typeface="Bebas Neue Regular" pitchFamily="2" charset="-52"/>
                        <a:ea typeface="+mn-ea"/>
                        <a:cs typeface="+mn-cs"/>
                      </a:rPr>
                      <a:t>3 243</a:t>
                    </a:r>
                    <a:r>
                      <a:rPr lang="ru-RU" sz="1400" kern="1200" baseline="0" dirty="0" smtClean="0">
                        <a:solidFill>
                          <a:schemeClr val="tx1"/>
                        </a:solidFill>
                        <a:latin typeface="Bebas Neue Regular" pitchFamily="2" charset="-52"/>
                        <a:ea typeface="+mn-ea"/>
                        <a:cs typeface="+mn-cs"/>
                      </a:rPr>
                      <a:t>,6</a:t>
                    </a:r>
                    <a:endParaRPr lang="ru-RU" sz="1400" kern="1200" dirty="0" smtClean="0">
                      <a:solidFill>
                        <a:schemeClr val="tx1"/>
                      </a:solidFill>
                      <a:latin typeface="Bebas Neue Regular" pitchFamily="2" charset="-52"/>
                      <a:ea typeface="+mn-ea"/>
                      <a:cs typeface="+mn-cs"/>
                    </a:endParaRPr>
                  </a:p>
                </c:rich>
              </c:tx>
              <c:showVal val="1"/>
              <c:showCatName val="1"/>
            </c:dLbl>
            <c:spPr>
              <a:solidFill>
                <a:schemeClr val="bg2"/>
              </a:solidFill>
            </c:spPr>
            <c:showVal val="1"/>
            <c:showCatName val="1"/>
            <c:showLeaderLines val="1"/>
            <c:leaderLines>
              <c:spPr>
                <a:ln>
                  <a:solidFill>
                    <a:schemeClr val="bg1"/>
                  </a:solidFill>
                </a:ln>
              </c:spPr>
            </c:leaderLines>
          </c:dLbls>
          <c:cat>
            <c:strRef>
              <c:f>Лист1!$A$2:$A$10</c:f>
              <c:strCache>
                <c:ptCount val="9"/>
                <c:pt idx="0">
                  <c:v>Общегосударственные вопросы</c:v>
                </c:pt>
                <c:pt idx="1">
                  <c:v>Национальная безопасность и правоохранительная деятельность</c:v>
                </c:pt>
                <c:pt idx="2">
                  <c:v>Национальная экономика</c:v>
                </c:pt>
                <c:pt idx="3">
                  <c:v>Жилищно-коммунальное хозяйство</c:v>
                </c:pt>
                <c:pt idx="4">
                  <c:v>Образование</c:v>
                </c:pt>
                <c:pt idx="5">
                  <c:v>Культура</c:v>
                </c:pt>
                <c:pt idx="6">
                  <c:v>Социальная политика</c:v>
                </c:pt>
                <c:pt idx="7">
                  <c:v>Физическая культура и спорт</c:v>
                </c:pt>
                <c:pt idx="8">
                  <c:v>Средства массовой информации</c:v>
                </c:pt>
              </c:strCache>
            </c:strRef>
          </c:cat>
          <c:val>
            <c:numRef>
              <c:f>Лист1!$B$2:$B$10</c:f>
              <c:numCache>
                <c:formatCode>#,##0.00</c:formatCode>
                <c:ptCount val="9"/>
                <c:pt idx="0">
                  <c:v>53885.5</c:v>
                </c:pt>
                <c:pt idx="1">
                  <c:v>9975</c:v>
                </c:pt>
                <c:pt idx="2">
                  <c:v>45467.7</c:v>
                </c:pt>
                <c:pt idx="3">
                  <c:v>276913.3</c:v>
                </c:pt>
                <c:pt idx="4">
                  <c:v>575</c:v>
                </c:pt>
                <c:pt idx="5">
                  <c:v>61578.5</c:v>
                </c:pt>
                <c:pt idx="6">
                  <c:v>7442.5</c:v>
                </c:pt>
                <c:pt idx="7">
                  <c:v>2183.8000000000002</c:v>
                </c:pt>
                <c:pt idx="8">
                  <c:v>3243.6</c:v>
                </c:pt>
              </c:numCache>
            </c:numRef>
          </c:val>
        </c:ser>
        <c:dLbls>
          <c:showVal val="1"/>
          <c:showCatName val="1"/>
        </c:dLbls>
        <c:firstSliceAng val="0"/>
      </c:pie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C07B4E-B754-4299-A87D-39E274023541}" type="datetimeFigureOut">
              <a:rPr lang="ru-RU" smtClean="0"/>
              <a:pPr/>
              <a:t>02.12.2025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A0B60B-F5FE-48D5-92B2-0219A0FB83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566103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F12DC3-F9DB-47A6-B861-2B5F2540BC7C}" type="datetimeFigureOut">
              <a:rPr lang="ru-RU" smtClean="0"/>
              <a:pPr/>
              <a:t>02.12.2025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CA20EE-C6F6-4765-9088-1A6BD0A255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57466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A20EE-C6F6-4765-9088-1A6BD0A255CB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A20EE-C6F6-4765-9088-1A6BD0A255CB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A20EE-C6F6-4765-9088-1A6BD0A255CB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A20EE-C6F6-4765-9088-1A6BD0A255CB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A20EE-C6F6-4765-9088-1A6BD0A255CB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A20EE-C6F6-4765-9088-1A6BD0A255CB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A20EE-C6F6-4765-9088-1A6BD0A255CB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A20EE-C6F6-4765-9088-1A6BD0A255CB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A20EE-C6F6-4765-9088-1A6BD0A255CB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09240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269923"/>
            <a:ext cx="7406640" cy="1104138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387548"/>
            <a:ext cx="7406640" cy="131445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02.12.2025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060352"/>
            <a:ext cx="210312" cy="157734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008762"/>
            <a:ext cx="64008" cy="48006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02.12.2025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05979"/>
            <a:ext cx="1828800" cy="4388644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05980"/>
            <a:ext cx="5562600" cy="4388644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02.12.2025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02.12.2025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41"/>
            <a:ext cx="6858000" cy="5143541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1950244"/>
            <a:ext cx="6400800" cy="17145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800100"/>
            <a:ext cx="6400800" cy="1132284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02.12.2025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5143541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110992"/>
            <a:ext cx="210312" cy="157734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059403"/>
            <a:ext cx="64008" cy="48006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05740"/>
            <a:ext cx="7498080" cy="85725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143000"/>
            <a:ext cx="3657600" cy="34975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143000"/>
            <a:ext cx="3657600" cy="34975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02.12.2025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70252"/>
            <a:ext cx="8229600" cy="85725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246209"/>
            <a:ext cx="4023360" cy="48006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246209"/>
            <a:ext cx="4023360" cy="48006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727002"/>
            <a:ext cx="4023360" cy="30861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727002"/>
            <a:ext cx="4023360" cy="30861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02.12.2025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05740"/>
            <a:ext cx="7498080" cy="85725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02.12.2025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51435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02.12.2025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41"/>
            <a:ext cx="73152" cy="5143541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2583"/>
            <a:ext cx="3810000" cy="871538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055223"/>
            <a:ext cx="3810000" cy="523875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8153400" cy="299442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02.12.2025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800100"/>
            <a:ext cx="2743200" cy="14859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02.12.2025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800100"/>
            <a:ext cx="4572000" cy="3429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857253"/>
            <a:ext cx="4419600" cy="2635898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715756"/>
            <a:ext cx="685800" cy="153233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702589"/>
            <a:ext cx="649224" cy="153233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3600450"/>
            <a:ext cx="4419600" cy="5715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611941"/>
            <a:ext cx="1638887" cy="1229165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7" y="15827"/>
            <a:ext cx="1702191" cy="1276643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791308"/>
            <a:ext cx="1125717" cy="826968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41"/>
            <a:ext cx="8131127" cy="5143541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05978"/>
            <a:ext cx="7498080" cy="85725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085850"/>
            <a:ext cx="7498080" cy="360045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4729162"/>
            <a:ext cx="2133600" cy="357188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02.12.2025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4729162"/>
            <a:ext cx="2895600" cy="357188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4729162"/>
            <a:ext cx="457200" cy="357188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41"/>
            <a:ext cx="73152" cy="5143541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jpeg"/><Relationship Id="rId4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C:\Users\user\Documents\БЮДЖЕТ\2026 год\2026 год\2026 год\Бюджет на 2026 год\Бюджет на 2026 год\Бюджет на 2026 год\БЮДЖЕТ ДЛЯ ГРАЖДАН\обои для фона\Attachments_kirovsk_press@mail.ru_2025-11-19_15-41-16\1200x630px-ladozhsky_bridge_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14346" y="0"/>
            <a:ext cx="9797143" cy="51435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214346" y="428610"/>
            <a:ext cx="9001156" cy="857256"/>
          </a:xfrm>
          <a:noFill/>
        </p:spPr>
        <p:txBody>
          <a:bodyPr>
            <a:noAutofit/>
          </a:bodyPr>
          <a:lstStyle/>
          <a:p>
            <a:pPr algn="ctr"/>
            <a:r>
              <a:rPr lang="ru-RU" sz="3000" b="1" dirty="0" smtClean="0">
                <a:ln w="19050">
                  <a:noFill/>
                </a:ln>
                <a:latin typeface="Franklin Gothic Medium Cond" pitchFamily="34" charset="0"/>
              </a:rPr>
              <a:t/>
            </a:r>
            <a:br>
              <a:rPr lang="ru-RU" sz="3000" b="1" dirty="0" smtClean="0">
                <a:ln w="19050">
                  <a:noFill/>
                </a:ln>
                <a:latin typeface="Franklin Gothic Medium Cond" pitchFamily="34" charset="0"/>
              </a:rPr>
            </a:br>
            <a:r>
              <a:rPr lang="ru-RU" sz="3000" b="1" dirty="0" smtClean="0">
                <a:ln w="19050">
                  <a:noFill/>
                </a:ln>
                <a:latin typeface="Franklin Gothic Medium Cond" pitchFamily="34" charset="0"/>
              </a:rPr>
              <a:t/>
            </a:r>
            <a:br>
              <a:rPr lang="ru-RU" sz="3000" b="1" dirty="0" smtClean="0">
                <a:ln w="19050">
                  <a:noFill/>
                </a:ln>
                <a:latin typeface="Franklin Gothic Medium Cond" pitchFamily="34" charset="0"/>
              </a:rPr>
            </a:br>
            <a:r>
              <a:rPr lang="ru-RU" sz="3000" b="1" dirty="0" smtClean="0">
                <a:ln w="19050">
                  <a:noFill/>
                </a:ln>
                <a:latin typeface="Franklin Gothic Medium Cond" pitchFamily="34" charset="0"/>
              </a:rPr>
              <a:t/>
            </a:r>
            <a:br>
              <a:rPr lang="ru-RU" sz="3000" b="1" dirty="0" smtClean="0">
                <a:ln w="19050">
                  <a:noFill/>
                </a:ln>
                <a:latin typeface="Franklin Gothic Medium Cond" pitchFamily="34" charset="0"/>
              </a:rPr>
            </a:br>
            <a:r>
              <a:rPr lang="ru-RU" sz="6600" b="1" dirty="0" smtClean="0">
                <a:ln w="19050">
                  <a:noFill/>
                </a:ln>
                <a:solidFill>
                  <a:schemeClr val="bg1"/>
                </a:solidFill>
                <a:latin typeface="Franklin Gothic Medium Cond" pitchFamily="34" charset="0"/>
              </a:rPr>
              <a:t> </a:t>
            </a:r>
            <a:r>
              <a:rPr lang="ru-RU" sz="4800" b="1" dirty="0" smtClean="0">
                <a:ln w="19050">
                  <a:noFill/>
                </a:ln>
                <a:solidFill>
                  <a:schemeClr val="bg1"/>
                </a:solidFill>
                <a:latin typeface="Constantia" pitchFamily="18" charset="0"/>
              </a:rPr>
              <a:t>Бюджет для граждан</a:t>
            </a:r>
            <a:endParaRPr lang="ru-RU" sz="6600" b="1" dirty="0">
              <a:ln w="19050">
                <a:noFill/>
              </a:ln>
              <a:solidFill>
                <a:schemeClr val="bg1"/>
              </a:solidFill>
              <a:latin typeface="Constantia" pitchFamily="18" charset="0"/>
            </a:endParaRPr>
          </a:p>
        </p:txBody>
      </p:sp>
      <p:pic>
        <p:nvPicPr>
          <p:cNvPr id="3" name="Picture 2" descr="C:\Users\user\Desktop\kirovsk6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428610"/>
            <a:ext cx="642910" cy="739046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142844" y="2000246"/>
            <a:ext cx="8358214" cy="1815882"/>
          </a:xfrm>
          <a:prstGeom prst="rect">
            <a:avLst/>
          </a:prstGeom>
          <a:noFill/>
          <a:ln w="31750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prstDash val="sysDash"/>
            <a:bevel/>
          </a:ln>
          <a:effectLst>
            <a:outerShdw blurRad="1270000" dist="50800" dir="5400000" algn="ctr" rotWithShape="0">
              <a:srgbClr val="000000">
                <a:alpha val="43137"/>
              </a:srgbClr>
            </a:outerShdw>
          </a:effectLst>
        </p:spPr>
        <p:style>
          <a:lnRef idx="0">
            <a:scrgbClr r="0" g="0" b="0"/>
          </a:lnRef>
          <a:fillRef idx="1003">
            <a:schemeClr val="dk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Arial Narrow" pitchFamily="34" charset="0"/>
              </a:rPr>
              <a:t>КИРОВСКОЕ ГОРОДСКОГО ПОСЕЛЕНИЕ 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Arial Narrow" pitchFamily="34" charset="0"/>
              </a:rPr>
              <a:t>КИРОВСКОГО МУНИЦИПАЛЬНОГО РАЙОНА ЛЕНИНГРАДСКОЙ ОБЛАСТИ </a:t>
            </a:r>
          </a:p>
          <a:p>
            <a:r>
              <a:rPr lang="ru-RU" sz="2800" dirty="0" smtClean="0">
                <a:solidFill>
                  <a:schemeClr val="bg1"/>
                </a:solidFill>
                <a:latin typeface="Arial Narrow" pitchFamily="34" charset="0"/>
              </a:rPr>
              <a:t>НА 2026 год И ПЛАНОВЫЙ ПЕРИОД 2027 И 2028 ГОДОВ</a:t>
            </a:r>
            <a:endParaRPr lang="ru-RU" sz="2800" dirty="0">
              <a:solidFill>
                <a:schemeClr val="bg1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ocuments\БЮДЖЕТ\2026 год\2026 год\2026 год\Бюджет на 2026 год\Бюджет на 2026 год\Бюджет на 2026 год\БЮДЖЕТ ДЛЯ ГРАЖДАН\обои для фона\Attachments_kirovsk_press@mail.ru_2025-11-19_15-41-16\7п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85836"/>
            <a:ext cx="9144000" cy="6096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142858"/>
            <a:ext cx="7429552" cy="571504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Bebas Neue Regular" pitchFamily="2" charset="-52"/>
              </a:rPr>
              <a:t/>
            </a:r>
            <a:br>
              <a:rPr lang="ru-RU" sz="2800" b="1" dirty="0" smtClean="0">
                <a:solidFill>
                  <a:schemeClr val="tx1"/>
                </a:solidFill>
                <a:latin typeface="Bebas Neue Regular" pitchFamily="2" charset="-52"/>
              </a:rPr>
            </a:br>
            <a:r>
              <a:rPr lang="ru-RU" sz="2800" b="1" dirty="0" smtClean="0">
                <a:solidFill>
                  <a:schemeClr val="tx1"/>
                </a:solidFill>
                <a:latin typeface="Bebas Neue Regular" pitchFamily="2" charset="-52"/>
              </a:rPr>
              <a:t>Налоговые </a:t>
            </a:r>
            <a:r>
              <a:rPr lang="ru-RU" sz="2800" b="1" dirty="0">
                <a:solidFill>
                  <a:schemeClr val="tx1"/>
                </a:solidFill>
                <a:latin typeface="Bebas Neue Regular" pitchFamily="2" charset="-52"/>
              </a:rPr>
              <a:t>и неналоговые доходы бюджета </a:t>
            </a:r>
            <a:r>
              <a:rPr lang="ru-RU" sz="2800" b="1" dirty="0" smtClean="0">
                <a:solidFill>
                  <a:schemeClr val="tx1"/>
                </a:solidFill>
                <a:latin typeface="Bebas Neue Regular" pitchFamily="2" charset="-52"/>
              </a:rPr>
              <a:t> МО «Кировск» </a:t>
            </a:r>
            <a:r>
              <a:rPr lang="ru-RU" sz="2800" b="1" dirty="0" smtClean="0">
                <a:solidFill>
                  <a:schemeClr val="bg1"/>
                </a:solidFill>
                <a:latin typeface="Bebas Neue Regular" pitchFamily="2" charset="-52"/>
              </a:rPr>
              <a:t/>
            </a:r>
            <a:br>
              <a:rPr lang="ru-RU" sz="2800" b="1" dirty="0" smtClean="0">
                <a:solidFill>
                  <a:schemeClr val="bg1"/>
                </a:solidFill>
                <a:latin typeface="Bebas Neue Regular" pitchFamily="2" charset="-52"/>
              </a:rPr>
            </a:br>
            <a:endParaRPr lang="ru-RU" sz="2800" b="1" dirty="0">
              <a:solidFill>
                <a:schemeClr val="bg1"/>
              </a:solidFill>
              <a:latin typeface="Bebas Neue Regular" pitchFamily="2" charset="-52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071934" y="1071552"/>
            <a:ext cx="1928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lt1"/>
                </a:solidFill>
                <a:latin typeface="Bebas Neue Regular" charset="-52"/>
              </a:rPr>
              <a:t>87 680,6</a:t>
            </a:r>
            <a:endParaRPr lang="ru-RU" dirty="0">
              <a:solidFill>
                <a:schemeClr val="lt1"/>
              </a:solidFill>
              <a:latin typeface="Bebas Neue Regular" charset="-52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715272" y="785800"/>
            <a:ext cx="9369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Bebas Neue Regular" pitchFamily="2" charset="-52"/>
              </a:rPr>
              <a:t> </a:t>
            </a:r>
            <a:r>
              <a:rPr lang="ru-RU" sz="1600" dirty="0" smtClean="0">
                <a:solidFill>
                  <a:schemeClr val="bg1"/>
                </a:solidFill>
                <a:latin typeface="Bebas Neue Regular" pitchFamily="2" charset="-52"/>
              </a:rPr>
              <a:t>тыс.руб.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47" name="Picture 3" descr="ГЕРБ -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8"/>
            <a:ext cx="642910" cy="733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8" name="Диаграмма 47"/>
          <p:cNvGraphicFramePr/>
          <p:nvPr/>
        </p:nvGraphicFramePr>
        <p:xfrm>
          <a:off x="285720" y="857238"/>
          <a:ext cx="8715436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ocuments\БЮДЖЕТ\2026 год\2026 год\2026 год\Бюджет на 2026 год\Бюджет на 2026 год\Бюджет на 2026 год\БЮДЖЕТ ДЛЯ ГРАЖДАН\обои для фона\Attachments_kirovsk_press@mail.ru_2025-11-19_15-41-16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571522"/>
            <a:ext cx="9286908" cy="6441849"/>
          </a:xfrm>
          <a:prstGeom prst="rect">
            <a:avLst/>
          </a:prstGeom>
          <a:noFill/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500166" y="142858"/>
            <a:ext cx="7358114" cy="57150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ru-RU" sz="2800" b="1" dirty="0" smtClean="0"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Bebas Neue Regular" pitchFamily="2" charset="-52"/>
                <a:ea typeface="+mj-ea"/>
                <a:cs typeface="+mj-cs"/>
              </a:rPr>
              <a:t>Муниципальный  бюджет по разделам  расходов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714612" y="1071552"/>
            <a:ext cx="1785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Bebas Neue Regular" pitchFamily="2" charset="-52"/>
              </a:rPr>
              <a:t>179 863,6</a:t>
            </a:r>
            <a:endParaRPr lang="ru-RU" sz="1600" dirty="0">
              <a:solidFill>
                <a:schemeClr val="bg1"/>
              </a:solidFill>
              <a:latin typeface="Bebas Neue Regular" pitchFamily="2" charset="-5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357423" y="1360135"/>
            <a:ext cx="11430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Bebas Neue Regular" pitchFamily="2" charset="-52"/>
              </a:rPr>
              <a:t>57  067,5</a:t>
            </a:r>
            <a:endParaRPr lang="ru-RU" sz="1600" dirty="0">
              <a:solidFill>
                <a:schemeClr val="bg1"/>
              </a:solidFill>
              <a:latin typeface="Bebas Neue Regular" pitchFamily="2" charset="-5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214547" y="1712560"/>
            <a:ext cx="857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Bebas Neue Regular" pitchFamily="2" charset="-52"/>
              </a:rPr>
              <a:t>35  519,5</a:t>
            </a:r>
            <a:endParaRPr lang="ru-RU" sz="1600" dirty="0">
              <a:solidFill>
                <a:schemeClr val="bg1"/>
              </a:solidFill>
              <a:latin typeface="Bebas Neue Regular" pitchFamily="2" charset="-52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714876" y="4404836"/>
            <a:ext cx="2930872" cy="738664"/>
          </a:xfrm>
          <a:prstGeom prst="rect">
            <a:avLst/>
          </a:prstGeom>
          <a:noFill/>
          <a:ln w="190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Bebas Neue Regular" pitchFamily="2" charset="-52"/>
                <a:cs typeface="Arial" pitchFamily="34" charset="0"/>
              </a:rPr>
              <a:t>Расходы 2026 год:</a:t>
            </a:r>
            <a:endParaRPr lang="ru-RU" dirty="0">
              <a:solidFill>
                <a:schemeClr val="bg1"/>
              </a:solidFill>
              <a:latin typeface="Bebas Neue Regular" pitchFamily="2" charset="-52"/>
              <a:cs typeface="Arial" pitchFamily="34" charset="0"/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Bebas Neue Regular" pitchFamily="2" charset="-52"/>
                <a:cs typeface="Arial" pitchFamily="34" charset="0"/>
              </a:rPr>
              <a:t>461 264,9</a:t>
            </a:r>
            <a:endParaRPr lang="ru-RU" b="1" dirty="0">
              <a:solidFill>
                <a:schemeClr val="bg1"/>
              </a:solidFill>
              <a:latin typeface="Bebas Neue Regular" pitchFamily="2" charset="-52"/>
              <a:cs typeface="Arial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660842" y="998137"/>
            <a:ext cx="1033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Bebas Neue Regular" pitchFamily="2" charset="-52"/>
                <a:cs typeface="Arial" pitchFamily="34" charset="0"/>
                <a:sym typeface="Wingdings"/>
              </a:rPr>
              <a:t> 0,9 %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786578" y="4804946"/>
            <a:ext cx="9369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Bebas Neue Regular" pitchFamily="2" charset="-52"/>
              </a:rPr>
              <a:t> </a:t>
            </a:r>
            <a:r>
              <a:rPr lang="ru-RU" sz="1600" dirty="0" smtClean="0">
                <a:solidFill>
                  <a:schemeClr val="bg1"/>
                </a:solidFill>
                <a:latin typeface="Bebas Neue Regular" pitchFamily="2" charset="-52"/>
              </a:rPr>
              <a:t>тыс.руб</a:t>
            </a:r>
            <a:r>
              <a:rPr lang="ru-RU" sz="1600" dirty="0" smtClean="0">
                <a:latin typeface="Bebas Neue Regular" pitchFamily="2" charset="-52"/>
              </a:rPr>
              <a:t>.</a:t>
            </a:r>
            <a:endParaRPr lang="ru-RU" sz="1600" dirty="0"/>
          </a:p>
        </p:txBody>
      </p:sp>
      <p:pic>
        <p:nvPicPr>
          <p:cNvPr id="25" name="Picture 3" descr="ГЕРБ -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214296"/>
            <a:ext cx="642910" cy="733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6" name="Диаграмма 25"/>
          <p:cNvGraphicFramePr/>
          <p:nvPr/>
        </p:nvGraphicFramePr>
        <p:xfrm>
          <a:off x="0" y="857220"/>
          <a:ext cx="9144000" cy="4286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ocuments\БЮДЖЕТ\2026 год\2026 год\2026 год\Бюджет на 2026 год\Бюджет на 2026 год\Бюджет на 2026 год\Публичные слушания\Презентация, текст\обои для фона\Attachments_kirovsk_press@mail.ru_2025-11-19_15-41-16\1200x630px-ladozhsky_bridge_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97140" cy="5143500"/>
          </a:xfrm>
          <a:prstGeom prst="rect">
            <a:avLst/>
          </a:prstGeom>
          <a:noFill/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142976" y="0"/>
            <a:ext cx="7316316" cy="8435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Bebas Neue Regular" pitchFamily="2" charset="-52"/>
                <a:ea typeface="+mj-ea"/>
                <a:cs typeface="+mj-cs"/>
              </a:rPr>
              <a:t>Показатели расходов бюджета по разделам и подразделам классификации расходов  бюджетов</a:t>
            </a:r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</a:p>
        </p:txBody>
      </p:sp>
      <p:pic>
        <p:nvPicPr>
          <p:cNvPr id="4" name="Picture 3" descr="ГЕРБ -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0"/>
            <a:ext cx="642910" cy="733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084244647"/>
              </p:ext>
            </p:extLst>
          </p:nvPr>
        </p:nvGraphicFramePr>
        <p:xfrm>
          <a:off x="142844" y="857238"/>
          <a:ext cx="8858314" cy="4211778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4463988"/>
                <a:gridCol w="922392"/>
                <a:gridCol w="1252646"/>
                <a:gridCol w="1181066"/>
                <a:gridCol w="1038222"/>
              </a:tblGrid>
              <a:tr h="16455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  <a:endParaRPr lang="ru-RU" sz="105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54" marR="7354" marT="7354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Оценка  </a:t>
                      </a:r>
                      <a:r>
                        <a:rPr lang="ru-RU" sz="105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2025 </a:t>
                      </a:r>
                      <a:r>
                        <a:rPr lang="ru-RU" sz="105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(тыс. руб.)</a:t>
                      </a:r>
                      <a:endParaRPr lang="ru-RU" sz="105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54" marR="7354" marT="7354" marB="0" anchor="ctr"/>
                </a:tc>
                <a:tc gridSpan="3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50" b="1" u="none" strike="noStrike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Прогноз (</a:t>
                      </a:r>
                      <a:r>
                        <a:rPr lang="ru-RU" sz="1050" b="1" u="none" strike="noStrike" kern="1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тыс.руб</a:t>
                      </a:r>
                      <a:r>
                        <a:rPr lang="ru-RU" sz="1050" b="1" u="none" strike="noStrike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.)</a:t>
                      </a:r>
                      <a:endParaRPr lang="ru-RU" sz="1050" b="1" u="none" strike="noStrike" kern="12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354" marR="7354" marT="7354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455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2026 </a:t>
                      </a:r>
                      <a:r>
                        <a:rPr lang="ru-RU" sz="105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г.</a:t>
                      </a:r>
                      <a:endParaRPr lang="ru-RU" sz="105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54" marR="7354" marT="73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2027 </a:t>
                      </a:r>
                      <a:r>
                        <a:rPr lang="ru-RU" sz="105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г.</a:t>
                      </a:r>
                      <a:endParaRPr lang="ru-RU" sz="105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54" marR="7354" marT="73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2028 </a:t>
                      </a:r>
                      <a:r>
                        <a:rPr lang="ru-RU" sz="105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г.</a:t>
                      </a:r>
                      <a:endParaRPr lang="ru-RU" sz="105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54" marR="7354" marT="7354" marB="0" anchor="ctr"/>
                </a:tc>
              </a:tr>
              <a:tr h="164813"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Общегосударственные вопросы </a:t>
                      </a:r>
                      <a:endParaRPr lang="ru-RU" sz="105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54" marR="7354" marT="7354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49 743,9</a:t>
                      </a:r>
                      <a:endParaRPr lang="ru-RU" sz="105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53</a:t>
                      </a:r>
                      <a:r>
                        <a:rPr lang="ru-RU" sz="1050" b="1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885</a:t>
                      </a:r>
                      <a:r>
                        <a:rPr lang="ru-RU" sz="105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,5</a:t>
                      </a:r>
                      <a:endParaRPr lang="ru-RU" sz="105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55 173,1</a:t>
                      </a:r>
                      <a:endParaRPr lang="ru-RU" sz="105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57 915,7</a:t>
                      </a:r>
                      <a:endParaRPr lang="ru-RU" sz="105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</a:tr>
              <a:tr h="321874"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Функционирование высшего должностного лица субъекта РФ и муниципального образования</a:t>
                      </a:r>
                      <a:endParaRPr lang="ru-RU" sz="105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54" marR="7354" marT="7354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4 905,3</a:t>
                      </a:r>
                      <a:endParaRPr lang="ru-RU" sz="105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ru-RU" sz="1050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204</a:t>
                      </a:r>
                      <a:r>
                        <a:rPr lang="ru-RU" sz="105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,2</a:t>
                      </a:r>
                      <a:endParaRPr lang="ru-RU" sz="105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ru-RU" sz="1050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847</a:t>
                      </a:r>
                      <a:r>
                        <a:rPr lang="ru-RU" sz="105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,3</a:t>
                      </a:r>
                      <a:endParaRPr lang="ru-RU" sz="105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lang="ru-RU" sz="1050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118</a:t>
                      </a:r>
                      <a:r>
                        <a:rPr lang="ru-RU" sz="105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,4</a:t>
                      </a:r>
                      <a:endParaRPr lang="ru-RU" sz="105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</a:tr>
              <a:tr h="479195"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          </a:r>
                      <a:endParaRPr lang="ru-RU" sz="105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54" marR="7354" marT="7354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 </a:t>
                      </a:r>
                      <a:r>
                        <a:rPr lang="ru-RU" sz="105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900,0</a:t>
                      </a:r>
                      <a:endParaRPr lang="ru-RU" sz="105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1050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571</a:t>
                      </a:r>
                      <a:r>
                        <a:rPr lang="ru-RU" sz="105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,0</a:t>
                      </a:r>
                      <a:endParaRPr lang="ru-RU" sz="105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1050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934</a:t>
                      </a:r>
                      <a:r>
                        <a:rPr lang="ru-RU" sz="105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,9</a:t>
                      </a:r>
                      <a:endParaRPr lang="ru-RU" sz="105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ru-RU" sz="1050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096</a:t>
                      </a:r>
                      <a:r>
                        <a:rPr lang="ru-RU" sz="105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,8</a:t>
                      </a:r>
                      <a:endParaRPr lang="ru-RU" sz="105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</a:tr>
              <a:tr h="431037"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Функционирование Правительства РФ, высших исполнительных органов государственной власти субъектов РФ, местных администраций</a:t>
                      </a:r>
                      <a:endParaRPr lang="ru-RU" sz="105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54" marR="7354" marT="7354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38</a:t>
                      </a:r>
                      <a:r>
                        <a:rPr lang="ru-RU" sz="1050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900</a:t>
                      </a:r>
                      <a:r>
                        <a:rPr lang="ru-RU" sz="105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,0</a:t>
                      </a:r>
                      <a:endParaRPr lang="ru-RU" sz="105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39 252,3</a:t>
                      </a:r>
                      <a:endParaRPr lang="ru-RU" sz="105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43</a:t>
                      </a:r>
                      <a:r>
                        <a:rPr lang="ru-RU" sz="1050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307</a:t>
                      </a:r>
                      <a:r>
                        <a:rPr lang="ru-RU" sz="105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,7</a:t>
                      </a:r>
                      <a:endParaRPr lang="ru-RU" sz="105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45</a:t>
                      </a:r>
                      <a:r>
                        <a:rPr lang="ru-RU" sz="1050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617</a:t>
                      </a:r>
                      <a:r>
                        <a:rPr lang="ru-RU" sz="105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,4</a:t>
                      </a:r>
                      <a:endParaRPr lang="ru-RU" sz="105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</a:tr>
              <a:tr h="385737"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Обеспечение деятельности финансовых, налоговых и таможенных органов и органов финансового (финансово-бюджетного) надзора</a:t>
                      </a:r>
                      <a:endParaRPr lang="ru-RU" sz="105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54" marR="7354" marT="7354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ru-RU" sz="1050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152</a:t>
                      </a:r>
                      <a:r>
                        <a:rPr lang="ru-RU" sz="105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,6</a:t>
                      </a:r>
                      <a:endParaRPr lang="ru-RU" sz="105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</a:t>
                      </a:r>
                      <a:r>
                        <a:rPr lang="ru-RU" sz="105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222,</a:t>
                      </a:r>
                      <a:r>
                        <a:rPr lang="ru-RU" sz="105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050" u="none" strike="noStrike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05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05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</a:tr>
              <a:tr h="164813"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b="0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Обеспечение проведения выборов и референдумов</a:t>
                      </a:r>
                      <a:endParaRPr lang="ru-RU" sz="105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54" marR="7354" marT="7354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05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1050" b="0" i="0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552</a:t>
                      </a:r>
                      <a:r>
                        <a:rPr lang="ru-RU" sz="105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,6</a:t>
                      </a:r>
                      <a:endParaRPr lang="ru-RU" sz="105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05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05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</a:tr>
              <a:tr h="164813"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Резервные фонды</a:t>
                      </a:r>
                      <a:endParaRPr lang="ru-RU" sz="105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54" marR="7354" marT="7354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05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ru-RU" sz="105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 500,0</a:t>
                      </a:r>
                      <a:endParaRPr lang="ru-RU" sz="105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1 500,0</a:t>
                      </a:r>
                      <a:endParaRPr lang="ru-RU" sz="105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1 500,0</a:t>
                      </a:r>
                      <a:endParaRPr lang="ru-RU" sz="105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</a:tr>
              <a:tr h="164813"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Другие общегосударственные вопросы</a:t>
                      </a:r>
                      <a:endParaRPr lang="ru-RU" sz="105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54" marR="7354" marT="7354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ru-RU" sz="105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 886,0</a:t>
                      </a:r>
                      <a:endParaRPr lang="ru-RU" sz="105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1050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583</a:t>
                      </a:r>
                      <a:r>
                        <a:rPr lang="ru-RU" sz="105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,1</a:t>
                      </a:r>
                      <a:endParaRPr lang="ru-RU" sz="105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105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 583,2</a:t>
                      </a:r>
                      <a:endParaRPr lang="ru-RU" sz="105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105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 583,1</a:t>
                      </a:r>
                      <a:endParaRPr lang="ru-RU" sz="105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</a:tr>
              <a:tr h="203136"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Национальная безопасность и правоохранительная деятельность</a:t>
                      </a:r>
                      <a:endParaRPr lang="ru-RU" sz="105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54" marR="7354" marT="7354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lang="ru-RU" sz="105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 952,4</a:t>
                      </a:r>
                      <a:endParaRPr lang="ru-RU" sz="105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r>
                        <a:rPr lang="ru-RU" sz="1050" b="1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975</a:t>
                      </a:r>
                      <a:r>
                        <a:rPr lang="ru-RU" sz="105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,0</a:t>
                      </a:r>
                      <a:endParaRPr lang="ru-RU" sz="105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r>
                        <a:rPr lang="ru-RU" sz="1050" b="1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035</a:t>
                      </a:r>
                      <a:r>
                        <a:rPr lang="ru-RU" sz="105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,0</a:t>
                      </a:r>
                      <a:endParaRPr lang="ru-RU" sz="105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r>
                        <a:rPr lang="ru-RU" sz="1050" b="1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035</a:t>
                      </a:r>
                      <a:r>
                        <a:rPr lang="ru-RU" sz="105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,0</a:t>
                      </a:r>
                      <a:endParaRPr lang="ru-RU" sz="105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</a:tr>
              <a:tr h="164813"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Гражданская оборона</a:t>
                      </a:r>
                      <a:endParaRPr lang="ru-RU" sz="105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54" marR="7354" marT="7354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1050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279</a:t>
                      </a:r>
                      <a:r>
                        <a:rPr lang="ru-RU" sz="105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,2</a:t>
                      </a:r>
                      <a:endParaRPr lang="ru-RU" sz="105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ru-RU" sz="1050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860</a:t>
                      </a:r>
                      <a:r>
                        <a:rPr lang="ru-RU" sz="105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,0</a:t>
                      </a:r>
                      <a:endParaRPr lang="ru-RU" sz="105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ru-RU" sz="1050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860</a:t>
                      </a:r>
                      <a:r>
                        <a:rPr lang="ru-RU" sz="105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,0</a:t>
                      </a:r>
                      <a:endParaRPr lang="ru-RU" sz="105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ru-RU" sz="1050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860</a:t>
                      </a:r>
                      <a:r>
                        <a:rPr lang="ru-RU" sz="105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,0</a:t>
                      </a:r>
                      <a:endParaRPr lang="ru-RU" sz="105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</a:tr>
              <a:tr h="373798"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Защита населения и территории от чрезвычайных ситуаций природного и техногенного характера, пожарная безопасность</a:t>
                      </a:r>
                      <a:endParaRPr lang="ru-RU" sz="1050" b="0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54" marR="7354" marT="7354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1050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070</a:t>
                      </a:r>
                      <a:r>
                        <a:rPr lang="ru-RU" sz="105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,0</a:t>
                      </a:r>
                      <a:endParaRPr lang="ru-RU" sz="105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r>
                        <a:rPr lang="ru-RU" sz="1050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570</a:t>
                      </a:r>
                      <a:r>
                        <a:rPr lang="ru-RU" sz="105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,0</a:t>
                      </a:r>
                      <a:endParaRPr lang="ru-RU" sz="105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ru-RU" sz="1050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630</a:t>
                      </a:r>
                      <a:r>
                        <a:rPr lang="ru-RU" sz="105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,0</a:t>
                      </a:r>
                      <a:endParaRPr lang="ru-RU" sz="105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ru-RU" sz="1050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630</a:t>
                      </a:r>
                      <a:r>
                        <a:rPr lang="ru-RU" sz="105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,0</a:t>
                      </a:r>
                      <a:endParaRPr lang="ru-RU" sz="105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</a:tr>
              <a:tr h="321874"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Другие вопросы в области национальной безопасности и правоохранительной деятельности</a:t>
                      </a:r>
                      <a:endParaRPr lang="ru-RU" sz="105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54" marR="7354" marT="7354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1 603,2</a:t>
                      </a:r>
                      <a:endParaRPr lang="ru-RU" sz="105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1 545,0</a:t>
                      </a:r>
                      <a:endParaRPr lang="ru-RU" sz="105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1 545,0</a:t>
                      </a:r>
                      <a:endParaRPr lang="ru-RU" sz="105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1 545,0</a:t>
                      </a:r>
                      <a:endParaRPr lang="ru-RU" sz="105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</a:tr>
              <a:tr h="164813"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Национальная экономика</a:t>
                      </a:r>
                      <a:endParaRPr lang="ru-RU" sz="105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54" marR="7354" marT="7354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62 892,1</a:t>
                      </a:r>
                      <a:endParaRPr lang="ru-RU" sz="105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45</a:t>
                      </a:r>
                      <a:r>
                        <a:rPr lang="ru-RU" sz="1050" b="1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467</a:t>
                      </a:r>
                      <a:r>
                        <a:rPr lang="ru-RU" sz="105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,7</a:t>
                      </a:r>
                      <a:endParaRPr lang="ru-RU" sz="105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44</a:t>
                      </a:r>
                      <a:r>
                        <a:rPr lang="ru-RU" sz="1050" b="1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089</a:t>
                      </a:r>
                      <a:r>
                        <a:rPr lang="ru-RU" sz="105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,2</a:t>
                      </a:r>
                      <a:endParaRPr lang="ru-RU" sz="105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31</a:t>
                      </a:r>
                      <a:r>
                        <a:rPr lang="ru-RU" sz="1050" b="1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104</a:t>
                      </a:r>
                      <a:r>
                        <a:rPr lang="ru-RU" sz="105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,7</a:t>
                      </a:r>
                      <a:endParaRPr lang="ru-RU" sz="105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</a:tr>
              <a:tr h="164813"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Дорожное хозяйство</a:t>
                      </a:r>
                      <a:endParaRPr lang="ru-RU" sz="1050" b="0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54" marR="7354" marT="7354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55</a:t>
                      </a:r>
                      <a:r>
                        <a:rPr lang="ru-RU" sz="1050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453</a:t>
                      </a:r>
                      <a:r>
                        <a:rPr lang="ru-RU" sz="105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,4</a:t>
                      </a:r>
                      <a:endParaRPr lang="ru-RU" sz="105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37</a:t>
                      </a:r>
                      <a:r>
                        <a:rPr lang="ru-RU" sz="1050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423</a:t>
                      </a:r>
                      <a:r>
                        <a:rPr lang="ru-RU" sz="105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,0</a:t>
                      </a:r>
                      <a:endParaRPr lang="ru-RU" sz="105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  <a:r>
                        <a:rPr lang="ru-RU" sz="1050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044</a:t>
                      </a:r>
                      <a:r>
                        <a:rPr lang="ru-RU" sz="105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,5</a:t>
                      </a:r>
                      <a:endParaRPr lang="ru-RU" sz="105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  <a:r>
                        <a:rPr lang="ru-RU" sz="1050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060</a:t>
                      </a:r>
                      <a:r>
                        <a:rPr lang="ru-RU" sz="105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,0</a:t>
                      </a:r>
                      <a:endParaRPr lang="ru-RU" sz="105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</a:tr>
              <a:tr h="164813"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Другие вопросы в области национальные экономики</a:t>
                      </a:r>
                      <a:endParaRPr lang="ru-RU" sz="1050" b="0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54" marR="7354" marT="7354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r>
                        <a:rPr lang="ru-RU" sz="1050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438</a:t>
                      </a:r>
                      <a:r>
                        <a:rPr lang="ru-RU" sz="105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,7</a:t>
                      </a:r>
                      <a:endParaRPr lang="ru-RU" sz="105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r>
                        <a:rPr lang="ru-RU" sz="1050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044</a:t>
                      </a:r>
                      <a:r>
                        <a:rPr lang="ru-RU" sz="105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,7</a:t>
                      </a:r>
                      <a:endParaRPr lang="ru-RU" sz="105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r>
                        <a:rPr lang="ru-RU" sz="1050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044</a:t>
                      </a:r>
                      <a:r>
                        <a:rPr lang="ru-RU" sz="105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,7</a:t>
                      </a:r>
                      <a:endParaRPr lang="ru-RU" sz="105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r>
                        <a:rPr lang="ru-RU" sz="1050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044</a:t>
                      </a:r>
                      <a:r>
                        <a:rPr lang="ru-RU" sz="105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,7</a:t>
                      </a:r>
                      <a:endParaRPr lang="ru-RU" sz="105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Documents\БЮДЖЕТ\2026 год\2026 год\2026 год\Бюджет на 2026 год\Бюджет на 2026 год\Бюджет на 2026 год\Публичные слушания\Презентация, текст\обои для фона\Attachments_kirovsk_press@mail.ru_2025-11-19_15-41-16\1200x630px-ladozhsky_bridge_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97140" cy="5143500"/>
          </a:xfrm>
          <a:prstGeom prst="rect">
            <a:avLst/>
          </a:prstGeom>
          <a:noFill/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142976" y="0"/>
            <a:ext cx="7316316" cy="8435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Bebas Neue Regular" pitchFamily="2" charset="-52"/>
                <a:ea typeface="+mj-ea"/>
                <a:cs typeface="+mj-cs"/>
              </a:rPr>
              <a:t>Показатели расходов бюджета по разделам и подразделам классификации расходов  бюджетов</a:t>
            </a:r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</a:p>
        </p:txBody>
      </p:sp>
      <p:pic>
        <p:nvPicPr>
          <p:cNvPr id="5" name="Picture 3" descr="ГЕРБ -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0"/>
            <a:ext cx="642910" cy="733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60374500"/>
              </p:ext>
            </p:extLst>
          </p:nvPr>
        </p:nvGraphicFramePr>
        <p:xfrm>
          <a:off x="251520" y="970558"/>
          <a:ext cx="8678199" cy="3958648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4218978"/>
                <a:gridCol w="974140"/>
                <a:gridCol w="1207701"/>
                <a:gridCol w="1138690"/>
                <a:gridCol w="1138690"/>
              </a:tblGrid>
              <a:tr h="18872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  <a:endParaRPr lang="ru-RU" sz="105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54" marR="7354" marT="7354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Оценка  </a:t>
                      </a:r>
                      <a:r>
                        <a:rPr lang="ru-RU" sz="105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2025 </a:t>
                      </a:r>
                      <a:r>
                        <a:rPr lang="ru-RU" sz="105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(тыс. руб.)</a:t>
                      </a:r>
                      <a:endParaRPr lang="ru-RU" sz="105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54" marR="7354" marT="7354" marB="0" anchor="ctr"/>
                </a:tc>
                <a:tc gridSpan="3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50" b="1" u="none" strike="noStrike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Прогноз (</a:t>
                      </a:r>
                      <a:r>
                        <a:rPr lang="ru-RU" sz="1050" b="1" u="none" strike="noStrike" kern="1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тыс.руб</a:t>
                      </a:r>
                      <a:r>
                        <a:rPr lang="ru-RU" sz="1050" b="1" u="none" strike="noStrike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.)</a:t>
                      </a:r>
                      <a:endParaRPr lang="ru-RU" sz="1050" b="1" u="none" strike="noStrike" kern="12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354" marR="7354" marT="7354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815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2026г</a:t>
                      </a:r>
                      <a:r>
                        <a:rPr lang="ru-RU" sz="105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05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54" marR="7354" marT="73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2027 </a:t>
                      </a:r>
                      <a:r>
                        <a:rPr lang="ru-RU" sz="105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г.</a:t>
                      </a:r>
                      <a:endParaRPr lang="ru-RU" sz="105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54" marR="7354" marT="73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2028 г</a:t>
                      </a:r>
                      <a:r>
                        <a:rPr lang="ru-RU" sz="105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05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54" marR="7354" marT="7354" marB="0" anchor="ctr"/>
                </a:tc>
              </a:tr>
              <a:tr h="191291"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Жилищно -коммунальное хозяйство</a:t>
                      </a:r>
                      <a:endParaRPr lang="ru-RU" sz="105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226 015,3</a:t>
                      </a:r>
                      <a:endParaRPr lang="ru-RU" sz="105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276 913,3</a:t>
                      </a:r>
                      <a:endParaRPr lang="ru-RU" sz="105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244 943,5</a:t>
                      </a:r>
                      <a:endParaRPr lang="ru-RU" sz="105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247 181,9</a:t>
                      </a:r>
                      <a:endParaRPr lang="ru-RU" sz="105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</a:tr>
              <a:tr h="216962"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Жилищное хозяйство</a:t>
                      </a:r>
                      <a:endParaRPr lang="ru-RU" sz="1050" b="0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r>
                        <a:rPr lang="ru-RU" sz="1050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108</a:t>
                      </a:r>
                      <a:r>
                        <a:rPr lang="ru-RU" sz="105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,0</a:t>
                      </a:r>
                      <a:endParaRPr lang="ru-RU" sz="105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r>
                        <a:rPr lang="ru-RU" sz="105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 604,0</a:t>
                      </a:r>
                      <a:endParaRPr lang="ru-RU" sz="105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r>
                        <a:rPr lang="ru-RU" sz="105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 604,0</a:t>
                      </a:r>
                      <a:endParaRPr lang="ru-RU" sz="105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r>
                        <a:rPr lang="ru-RU" sz="105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 604,0</a:t>
                      </a:r>
                      <a:endParaRPr lang="ru-RU" sz="105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</a:tr>
              <a:tr h="189040"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Коммунальное хозяйство</a:t>
                      </a:r>
                      <a:endParaRPr lang="ru-RU" sz="1050" b="0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r>
                        <a:rPr lang="ru-RU" sz="1050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184</a:t>
                      </a:r>
                      <a:r>
                        <a:rPr lang="ru-RU" sz="105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,0</a:t>
                      </a:r>
                      <a:endParaRPr lang="ru-RU" sz="105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r>
                        <a:rPr lang="ru-RU" sz="1050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258</a:t>
                      </a:r>
                      <a:r>
                        <a:rPr lang="ru-RU" sz="105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,6</a:t>
                      </a:r>
                      <a:endParaRPr lang="ru-RU" sz="105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320,0</a:t>
                      </a:r>
                      <a:endParaRPr lang="ru-RU" sz="105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320,0</a:t>
                      </a:r>
                      <a:endParaRPr lang="ru-RU" sz="105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</a:tr>
              <a:tr h="189040"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b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Благоустройство</a:t>
                      </a:r>
                      <a:endParaRPr lang="ru-RU" sz="105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150 963,7</a:t>
                      </a:r>
                      <a:endParaRPr lang="ru-RU" sz="105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</a:t>
                      </a:r>
                      <a:r>
                        <a:rPr lang="ru-RU" sz="1050" b="0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601</a:t>
                      </a:r>
                      <a:r>
                        <a:rPr lang="ru-RU" sz="1050" b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,3</a:t>
                      </a:r>
                      <a:endParaRPr lang="ru-RU" sz="105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173</a:t>
                      </a:r>
                      <a:r>
                        <a:rPr lang="ru-RU" sz="1050" b="0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778</a:t>
                      </a:r>
                      <a:r>
                        <a:rPr lang="ru-RU" sz="1050" b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,9</a:t>
                      </a:r>
                      <a:endParaRPr lang="ru-RU" sz="105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174</a:t>
                      </a:r>
                      <a:r>
                        <a:rPr lang="ru-RU" sz="1050" b="0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128</a:t>
                      </a:r>
                      <a:r>
                        <a:rPr lang="ru-RU" sz="1050" b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,9</a:t>
                      </a:r>
                      <a:endParaRPr lang="ru-RU" sz="105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</a:tr>
              <a:tr h="212888"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Другие вопросы в области жилищно-коммунального хозяйства</a:t>
                      </a:r>
                      <a:endParaRPr lang="ru-RU" sz="1050" b="0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56</a:t>
                      </a:r>
                      <a:r>
                        <a:rPr lang="ru-RU" sz="1050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759</a:t>
                      </a:r>
                      <a:r>
                        <a:rPr lang="ru-RU" sz="105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,6</a:t>
                      </a:r>
                      <a:endParaRPr lang="ru-RU" sz="105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61</a:t>
                      </a:r>
                      <a:r>
                        <a:rPr lang="ru-RU" sz="1050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449</a:t>
                      </a:r>
                      <a:r>
                        <a:rPr lang="ru-RU" sz="105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,4</a:t>
                      </a:r>
                      <a:endParaRPr lang="ru-RU" sz="105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64</a:t>
                      </a:r>
                      <a:r>
                        <a:rPr lang="ru-RU" sz="1050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240</a:t>
                      </a:r>
                      <a:r>
                        <a:rPr lang="ru-RU" sz="105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,6</a:t>
                      </a:r>
                      <a:endParaRPr lang="ru-RU" sz="105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66</a:t>
                      </a:r>
                      <a:r>
                        <a:rPr lang="ru-RU" sz="1050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129</a:t>
                      </a:r>
                      <a:r>
                        <a:rPr lang="ru-RU" sz="105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,0</a:t>
                      </a:r>
                      <a:endParaRPr lang="ru-RU" sz="105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</a:tr>
              <a:tr h="191291"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Образование</a:t>
                      </a:r>
                      <a:endParaRPr lang="ru-RU" sz="105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971,9</a:t>
                      </a:r>
                      <a:endParaRPr lang="ru-RU" sz="105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575,0</a:t>
                      </a:r>
                      <a:endParaRPr lang="ru-RU" sz="105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575,0</a:t>
                      </a:r>
                      <a:endParaRPr lang="ru-RU" sz="105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575,0</a:t>
                      </a:r>
                      <a:endParaRPr lang="ru-RU" sz="105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</a:tr>
              <a:tr h="189040"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Молодежная политика и оздоровление детей</a:t>
                      </a:r>
                      <a:endParaRPr lang="ru-RU" sz="1050" b="0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971,9</a:t>
                      </a:r>
                      <a:endParaRPr lang="ru-RU" sz="105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575,0</a:t>
                      </a:r>
                      <a:endParaRPr lang="ru-RU" sz="105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575,0</a:t>
                      </a:r>
                      <a:endParaRPr lang="ru-RU" sz="105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575,0</a:t>
                      </a:r>
                      <a:endParaRPr lang="ru-RU" sz="105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</a:tr>
              <a:tr h="191291"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Культура и кинематография </a:t>
                      </a:r>
                      <a:endParaRPr lang="ru-RU" sz="105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66</a:t>
                      </a:r>
                      <a:r>
                        <a:rPr lang="ru-RU" sz="1050" b="1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825</a:t>
                      </a:r>
                      <a:r>
                        <a:rPr lang="ru-RU" sz="105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,8</a:t>
                      </a:r>
                      <a:endParaRPr lang="ru-RU" sz="105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61</a:t>
                      </a:r>
                      <a:r>
                        <a:rPr lang="ru-RU" sz="1050" b="1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578</a:t>
                      </a:r>
                      <a:r>
                        <a:rPr lang="ru-RU" sz="105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,5</a:t>
                      </a:r>
                      <a:endParaRPr lang="ru-RU" sz="105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61</a:t>
                      </a:r>
                      <a:r>
                        <a:rPr lang="ru-RU" sz="1050" b="1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628</a:t>
                      </a:r>
                      <a:r>
                        <a:rPr lang="ru-RU" sz="105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,5</a:t>
                      </a:r>
                      <a:endParaRPr lang="ru-RU" sz="105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61</a:t>
                      </a:r>
                      <a:r>
                        <a:rPr lang="ru-RU" sz="1050" b="1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628</a:t>
                      </a:r>
                      <a:r>
                        <a:rPr lang="ru-RU" sz="105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,5</a:t>
                      </a:r>
                      <a:endParaRPr lang="ru-RU" sz="105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</a:tr>
              <a:tr h="189040"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Культура</a:t>
                      </a:r>
                      <a:endParaRPr lang="ru-RU" sz="1050" b="0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59</a:t>
                      </a:r>
                      <a:r>
                        <a:rPr lang="ru-RU" sz="1050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511</a:t>
                      </a:r>
                      <a:r>
                        <a:rPr lang="ru-RU" sz="105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,9</a:t>
                      </a:r>
                      <a:endParaRPr lang="ru-RU" sz="105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49</a:t>
                      </a:r>
                      <a:r>
                        <a:rPr lang="ru-RU" sz="1050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724</a:t>
                      </a:r>
                      <a:r>
                        <a:rPr lang="ru-RU" sz="105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,3</a:t>
                      </a:r>
                      <a:endParaRPr lang="ru-RU" sz="105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49</a:t>
                      </a:r>
                      <a:r>
                        <a:rPr lang="ru-RU" sz="1050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724</a:t>
                      </a:r>
                      <a:r>
                        <a:rPr lang="ru-RU" sz="105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,3</a:t>
                      </a:r>
                      <a:endParaRPr lang="ru-RU" sz="105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49</a:t>
                      </a:r>
                      <a:r>
                        <a:rPr lang="ru-RU" sz="1050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724</a:t>
                      </a:r>
                      <a:r>
                        <a:rPr lang="ru-RU" sz="105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,3</a:t>
                      </a:r>
                      <a:endParaRPr lang="ru-RU" sz="105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</a:tr>
              <a:tr h="189040"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Другие вопросы в области культуры, кинематографии</a:t>
                      </a:r>
                      <a:endParaRPr lang="ru-RU" sz="1050" b="0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r>
                        <a:rPr lang="ru-RU" sz="1050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313</a:t>
                      </a:r>
                      <a:r>
                        <a:rPr lang="ru-RU" sz="105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,9</a:t>
                      </a:r>
                      <a:endParaRPr lang="ru-RU" sz="105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r>
                        <a:rPr lang="ru-RU" sz="1050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854</a:t>
                      </a:r>
                      <a:r>
                        <a:rPr lang="ru-RU" sz="105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,2</a:t>
                      </a:r>
                      <a:endParaRPr lang="ru-RU" sz="105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r>
                        <a:rPr lang="ru-RU" sz="1050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904</a:t>
                      </a:r>
                      <a:r>
                        <a:rPr lang="ru-RU" sz="105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,2</a:t>
                      </a:r>
                      <a:endParaRPr lang="ru-RU" sz="105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r>
                        <a:rPr lang="ru-RU" sz="1050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904</a:t>
                      </a:r>
                      <a:r>
                        <a:rPr lang="ru-RU" sz="105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,2</a:t>
                      </a:r>
                      <a:endParaRPr lang="ru-RU" sz="105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</a:tr>
              <a:tr h="191291"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Социальная политика</a:t>
                      </a:r>
                      <a:endParaRPr lang="ru-RU" sz="105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1050" b="1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621</a:t>
                      </a:r>
                      <a:r>
                        <a:rPr lang="ru-RU" sz="105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,3</a:t>
                      </a:r>
                      <a:endParaRPr lang="ru-RU" sz="105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r>
                        <a:rPr lang="ru-RU" sz="1050" b="1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442</a:t>
                      </a:r>
                      <a:r>
                        <a:rPr lang="ru-RU" sz="105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,5</a:t>
                      </a:r>
                      <a:endParaRPr lang="ru-RU" sz="105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105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 847,2</a:t>
                      </a:r>
                      <a:endParaRPr lang="ru-RU" sz="105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105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 847,2</a:t>
                      </a:r>
                      <a:endParaRPr lang="ru-RU" sz="105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</a:tr>
              <a:tr h="222807"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Пенсионное обеспечение</a:t>
                      </a:r>
                      <a:endParaRPr lang="ru-RU" sz="105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1050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621</a:t>
                      </a:r>
                      <a:r>
                        <a:rPr lang="ru-RU" sz="105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,3</a:t>
                      </a:r>
                      <a:endParaRPr lang="ru-RU" sz="105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105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 817,2</a:t>
                      </a:r>
                      <a:endParaRPr lang="ru-RU" sz="105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105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 847,2</a:t>
                      </a:r>
                      <a:endParaRPr lang="ru-RU" sz="105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105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 817,2</a:t>
                      </a:r>
                      <a:endParaRPr lang="ru-RU" sz="105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</a:tr>
              <a:tr h="189040"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Социальное обеспечение населения</a:t>
                      </a:r>
                      <a:endParaRPr lang="ru-RU" sz="105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05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30,0</a:t>
                      </a:r>
                      <a:endParaRPr lang="ru-RU" sz="105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30,0</a:t>
                      </a:r>
                      <a:endParaRPr lang="ru-RU" sz="105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30,0</a:t>
                      </a:r>
                      <a:endParaRPr lang="ru-RU" sz="105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</a:tr>
              <a:tr h="189040"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b="0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Охрана семьи и детства</a:t>
                      </a:r>
                      <a:endParaRPr lang="ru-RU" sz="105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05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ru-RU" sz="1050" b="0" i="0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595</a:t>
                      </a:r>
                      <a:r>
                        <a:rPr lang="ru-RU" sz="105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,3</a:t>
                      </a:r>
                      <a:endParaRPr lang="ru-RU" sz="105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05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05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</a:tr>
              <a:tr h="191291"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Физическая культура и спорт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</a:t>
                      </a:r>
                      <a:r>
                        <a:rPr lang="ru-RU" sz="105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355,0</a:t>
                      </a:r>
                      <a:endParaRPr lang="ru-RU" sz="105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1050" b="1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183</a:t>
                      </a:r>
                      <a:r>
                        <a:rPr lang="ru-RU" sz="105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,8</a:t>
                      </a:r>
                      <a:endParaRPr lang="ru-RU" sz="105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1050" b="1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183</a:t>
                      </a:r>
                      <a:r>
                        <a:rPr lang="ru-RU" sz="105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,8</a:t>
                      </a:r>
                      <a:endParaRPr lang="ru-RU" sz="105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1050" b="1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183</a:t>
                      </a:r>
                      <a:r>
                        <a:rPr lang="ru-RU" sz="105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,8</a:t>
                      </a:r>
                      <a:endParaRPr lang="ru-RU" sz="105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</a:tr>
              <a:tr h="189040"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Физическая культура</a:t>
                      </a:r>
                      <a:endParaRPr lang="ru-RU" sz="1050" b="0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</a:t>
                      </a:r>
                      <a:r>
                        <a:rPr lang="ru-RU" sz="105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355,0</a:t>
                      </a:r>
                      <a:endParaRPr lang="ru-RU" sz="105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1050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183</a:t>
                      </a:r>
                      <a:r>
                        <a:rPr lang="ru-RU" sz="105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,8</a:t>
                      </a:r>
                      <a:endParaRPr lang="ru-RU" sz="105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1050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183</a:t>
                      </a:r>
                      <a:r>
                        <a:rPr lang="ru-RU" sz="105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,8</a:t>
                      </a:r>
                      <a:endParaRPr lang="ru-RU" sz="105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1050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183</a:t>
                      </a:r>
                      <a:r>
                        <a:rPr lang="ru-RU" sz="105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,8</a:t>
                      </a:r>
                      <a:endParaRPr lang="ru-RU" sz="105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</a:tr>
              <a:tr h="191291"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Средства массовой информации</a:t>
                      </a:r>
                      <a:endParaRPr lang="ru-RU" sz="105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 </a:t>
                      </a:r>
                      <a:r>
                        <a:rPr lang="ru-RU" sz="105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863,4</a:t>
                      </a:r>
                      <a:endParaRPr lang="ru-RU" sz="105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ru-RU" sz="1050" b="1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243,6</a:t>
                      </a:r>
                      <a:endParaRPr lang="ru-RU" sz="105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ru-RU" sz="105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 184,0</a:t>
                      </a:r>
                      <a:endParaRPr lang="ru-RU" sz="105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ru-RU" sz="105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 184,0</a:t>
                      </a:r>
                      <a:endParaRPr lang="ru-RU" sz="105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</a:tr>
              <a:tr h="189040"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Другие вопросы в области средств массовой информации</a:t>
                      </a:r>
                      <a:endParaRPr lang="ru-RU" sz="1050" b="0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 </a:t>
                      </a:r>
                      <a:r>
                        <a:rPr lang="ru-RU" sz="105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863,4</a:t>
                      </a:r>
                      <a:endParaRPr lang="ru-RU" sz="105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ru-RU" sz="1050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243</a:t>
                      </a:r>
                      <a:r>
                        <a:rPr lang="ru-RU" sz="105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,6</a:t>
                      </a:r>
                      <a:endParaRPr lang="ru-RU" sz="105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ru-RU" sz="105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 184,0</a:t>
                      </a:r>
                      <a:endParaRPr lang="ru-RU" sz="105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ru-RU" sz="1050" u="none" strike="noStrike" smtClean="0">
                          <a:latin typeface="Times New Roman" pitchFamily="18" charset="0"/>
                          <a:cs typeface="Times New Roman" pitchFamily="18" charset="0"/>
                        </a:rPr>
                        <a:t> 184,0</a:t>
                      </a:r>
                      <a:endParaRPr lang="ru-RU" sz="105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ocuments\БЮДЖЕТ\2026 год\2026 год\2026 год\Бюджет на 2026 год\Бюджет на 2026 год\Бюджет на 2026 год\БЮДЖЕТ ДЛЯ ГРАЖДАН\обои для фона\Attachments_kirovsk_press@mail.ru_2025-11-19_15-41-16\P1010009зака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67098"/>
            <a:ext cx="9144000" cy="661059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142858"/>
            <a:ext cx="7498080" cy="1437316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tx1"/>
                </a:solidFill>
              </a:rPr>
              <a:t>Планируемые работы по благоустройству города в 2026 году</a:t>
            </a:r>
            <a:endParaRPr lang="ru-RU" sz="3600" b="1" dirty="0">
              <a:solidFill>
                <a:schemeClr val="tx1"/>
              </a:solidFill>
            </a:endParaRPr>
          </a:p>
        </p:txBody>
      </p:sp>
      <p:pic>
        <p:nvPicPr>
          <p:cNvPr id="3" name="Picture 3" descr="ГЕРБ -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214296"/>
            <a:ext cx="642910" cy="733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536" y="3112175"/>
            <a:ext cx="9138464" cy="2031325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none" rtlCol="0">
            <a:spAutoFit/>
          </a:bodyPr>
          <a:lstStyle/>
          <a:p>
            <a:pPr>
              <a:buFontTx/>
              <a:buChar char="-"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Ремонт сцены в Парке культур и отдыха в г.Кировске</a:t>
            </a:r>
          </a:p>
          <a:p>
            <a:pPr>
              <a:buFontTx/>
              <a:buChar char="-"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Реконструкция фонтана в парке в г.Кировске</a:t>
            </a:r>
          </a:p>
          <a:p>
            <a:pPr>
              <a:buFontTx/>
              <a:buChar char="-"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Ремонт прилегающей территории у Дома культуры в г.Кировске</a:t>
            </a:r>
          </a:p>
          <a:p>
            <a:pPr>
              <a:buFontTx/>
              <a:buChar char="-"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Обустройство крытой площадки с тренажерами в сквере «Место встречи закатов»</a:t>
            </a:r>
          </a:p>
          <a:p>
            <a:pPr>
              <a:buFontTx/>
              <a:buChar char="-"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Благоустройство мини футбольного поля в </a:t>
            </a:r>
            <a:r>
              <a:rPr lang="ru-RU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п.Молодцово</a:t>
            </a:r>
            <a:endPara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Благоустройство дворовой территории у МКД по ул.Победы в г.Кировске</a:t>
            </a:r>
          </a:p>
          <a:p>
            <a:pPr>
              <a:buFontTx/>
              <a:buChar char="-"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Благоустройство дворовых территорий ул.Советская и ул.Энергетиков в г.Кировске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ocuments\БЮДЖЕТ\2026 год\2026 год\2026 год\Бюджет на 2026 год\Бюджет на 2026 год\Бюджет на 2026 год\БЮДЖЕТ ДЛЯ ГРАЖДАН\обои для фона\Attachments_kirovsk_press@mail.ru_2025-11-19_15-41-16\огни маяков\вид на маяк туман лучш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522762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52" y="428610"/>
            <a:ext cx="7498080" cy="85725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Проект благоустройства общественной территории «Огни Маяков» в 2026 году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3" name="Picture 3" descr="ГЕРБ -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214296"/>
            <a:ext cx="642910" cy="733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ocuments\БЮДЖЕТ\2026 год\2026 год\2026 год\Бюджет на 2026 год\Бюджет на 2026 год\Бюджет на 2026 год\БЮДЖЕТ ДЛЯ ГРАЖДАН\обои для фона\Attachments_kirovsk_press@mail.ru_2025-11-19_15-41-16\огни маяков\вид лежаки лучш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500084"/>
            <a:ext cx="9144000" cy="6555894"/>
          </a:xfrm>
          <a:prstGeom prst="rect">
            <a:avLst/>
          </a:prstGeom>
          <a:noFill/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357290" y="500048"/>
            <a:ext cx="7498080" cy="85725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Проект благоустройства общественной территории «Огни Маяков» в 2026 году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5" name="Picture 3" descr="ГЕРБ -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571486"/>
            <a:ext cx="642910" cy="733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ocuments\БЮДЖЕТ\2026 год\2026 год\2026 год\Бюджет на 2026 год\Бюджет на 2026 год\Бюджет на 2026 год\БЮДЖЕТ ДЛЯ ГРАЖДАН\обои для фона\Attachments_kirovsk_press@mail.ru_2025-11-19_15-41-16\огни маяков\дорожки вид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58378" cy="5273291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142976" y="500048"/>
            <a:ext cx="80010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Проект благоустройства общественной </a:t>
            </a:r>
            <a:r>
              <a:rPr lang="ru-RU" sz="3200" b="1" smtClean="0">
                <a:solidFill>
                  <a:schemeClr val="bg1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территории «Огни Маяков» </a:t>
            </a:r>
            <a:r>
              <a:rPr lang="ru-RU" sz="3200" b="1" dirty="0" smtClean="0">
                <a:solidFill>
                  <a:schemeClr val="bg1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в 2026 году</a:t>
            </a:r>
          </a:p>
        </p:txBody>
      </p:sp>
      <p:pic>
        <p:nvPicPr>
          <p:cNvPr id="5" name="Picture 3" descr="ГЕРБ -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642924"/>
            <a:ext cx="642910" cy="733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ocuments\БЮДЖЕТ\2026 год\2026 год\2026 год\Бюджет на 2026 год\Бюджет на 2026 год\Бюджет на 2026 год\БЮДЖЕТ ДЛЯ ГРАЖДАН\обои для фона\Attachments_kirovsk_press@mail.ru_2025-11-19_15-41-16\IMG_5103див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571522"/>
            <a:ext cx="9144000" cy="6006560"/>
          </a:xfrm>
          <a:prstGeom prst="rect">
            <a:avLst/>
          </a:prstGeom>
          <a:noFill/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57158" y="142858"/>
            <a:ext cx="8229600" cy="71438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Bahnschrift SemiBold" pitchFamily="34" charset="0"/>
              </a:rPr>
              <a:t>Муниципальные программы</a:t>
            </a:r>
            <a:endParaRPr lang="ru-RU" sz="3200" b="1" dirty="0">
              <a:solidFill>
                <a:schemeClr val="tx1"/>
              </a:solidFill>
              <a:latin typeface="Bahnschrift SemiBold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135594" y="428610"/>
            <a:ext cx="10084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Bebas Neue Regular" pitchFamily="2" charset="-52"/>
              </a:rPr>
              <a:t> </a:t>
            </a:r>
            <a:r>
              <a:rPr lang="ru-RU" sz="1400" dirty="0" smtClean="0">
                <a:latin typeface="Bebas Neue Regular" pitchFamily="2" charset="-52"/>
              </a:rPr>
              <a:t>тыс.руб.</a:t>
            </a:r>
            <a:endParaRPr lang="ru-RU" sz="1400" dirty="0"/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142844" y="928676"/>
          <a:ext cx="9001156" cy="3714777"/>
        </p:xfrm>
        <a:graphic>
          <a:graphicData uri="http://schemas.openxmlformats.org/drawingml/2006/table">
            <a:tbl>
              <a:tblPr>
                <a:tableStyleId>{EB9631B5-78F2-41C9-869B-9F39066F8104}</a:tableStyleId>
              </a:tblPr>
              <a:tblGrid>
                <a:gridCol w="6500858"/>
                <a:gridCol w="785818"/>
                <a:gridCol w="928694"/>
                <a:gridCol w="785786"/>
              </a:tblGrid>
              <a:tr h="292828"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1400" kern="1200" dirty="0" smtClean="0">
                          <a:ln w="19050"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Наименование муниципальной</a:t>
                      </a:r>
                      <a:r>
                        <a:rPr kumimoji="0" lang="ru-RU" sz="1400" kern="1200" baseline="0" dirty="0" smtClean="0">
                          <a:ln w="19050"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 программы</a:t>
                      </a:r>
                      <a:endParaRPr kumimoji="0" lang="ru-RU" sz="1400" kern="1200" dirty="0" smtClean="0">
                        <a:ln w="19050"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j-ea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kern="1200" baseline="0" dirty="0" smtClean="0">
                          <a:solidFill>
                            <a:schemeClr val="tx2"/>
                          </a:solidFill>
                          <a:latin typeface="Bebas Neue Regular" pitchFamily="2" charset="-52"/>
                          <a:ea typeface="+mn-ea"/>
                          <a:cs typeface="+mn-cs"/>
                        </a:rPr>
                        <a:t>2026</a:t>
                      </a:r>
                    </a:p>
                  </a:txBody>
                  <a:tcPr marL="3185" marR="3185" marT="318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kern="1200" baseline="0" dirty="0" smtClean="0">
                          <a:solidFill>
                            <a:schemeClr val="tx2"/>
                          </a:solidFill>
                          <a:latin typeface="Bebas Neue Regular" pitchFamily="2" charset="-52"/>
                          <a:ea typeface="+mn-ea"/>
                          <a:cs typeface="+mn-cs"/>
                        </a:rPr>
                        <a:t>2027</a:t>
                      </a:r>
                    </a:p>
                  </a:txBody>
                  <a:tcPr marL="3185" marR="3185" marT="318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kern="1200" baseline="0" dirty="0" smtClean="0">
                          <a:solidFill>
                            <a:schemeClr val="tx2"/>
                          </a:solidFill>
                          <a:latin typeface="Bebas Neue Regular" pitchFamily="2" charset="-52"/>
                          <a:ea typeface="+mn-ea"/>
                          <a:cs typeface="+mn-cs"/>
                        </a:rPr>
                        <a:t>2028</a:t>
                      </a:r>
                    </a:p>
                  </a:txBody>
                  <a:tcPr marL="3185" marR="3185" marT="318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558768">
                <a:tc>
                  <a:txBody>
                    <a:bodyPr/>
                    <a:lstStyle/>
                    <a:p>
                      <a:pPr algn="l" fontAlgn="b"/>
                      <a:r>
                        <a:rPr kumimoji="0" lang="ru-RU" sz="1100" kern="1200" dirty="0" smtClean="0">
                          <a:ln w="19050">
                            <a:noFill/>
                          </a:ln>
                          <a:solidFill>
                            <a:schemeClr val="tx2">
                              <a:satMod val="130000"/>
                            </a:schemeClr>
                          </a:solidFill>
                          <a:effectLst/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"Мероприятия по выполнению задач гражданской обороны, защите населения и территории Кировского городского поселения Кировского муниципального района Ленинградской области от чрезвычайных ситуаций природного и техногенного характера"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kern="1200" baseline="0" dirty="0" smtClean="0">
                          <a:solidFill>
                            <a:schemeClr val="tx2"/>
                          </a:solidFill>
                          <a:latin typeface="Bebas Neue Regular" pitchFamily="2" charset="-52"/>
                          <a:ea typeface="+mn-ea"/>
                          <a:cs typeface="+mn-cs"/>
                        </a:rPr>
                        <a:t>9 975,0</a:t>
                      </a:r>
                    </a:p>
                  </a:txBody>
                  <a:tcPr marL="3185" marR="3185" marT="318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kern="1200" baseline="0" dirty="0" smtClean="0">
                          <a:solidFill>
                            <a:schemeClr val="tx2"/>
                          </a:solidFill>
                          <a:latin typeface="Bebas Neue Regular" pitchFamily="2" charset="-52"/>
                          <a:ea typeface="+mn-ea"/>
                          <a:cs typeface="+mn-cs"/>
                        </a:rPr>
                        <a:t>8 035,0</a:t>
                      </a:r>
                    </a:p>
                  </a:txBody>
                  <a:tcPr marL="3185" marR="3185" marT="318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kern="1200" baseline="0" dirty="0" smtClean="0">
                          <a:solidFill>
                            <a:schemeClr val="tx2"/>
                          </a:solidFill>
                          <a:latin typeface="Bebas Neue Regular" pitchFamily="2" charset="-52"/>
                          <a:ea typeface="+mn-ea"/>
                          <a:cs typeface="+mn-cs"/>
                        </a:rPr>
                        <a:t>8 035,0</a:t>
                      </a:r>
                    </a:p>
                  </a:txBody>
                  <a:tcPr marL="3185" marR="3185" marT="318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429425">
                <a:tc>
                  <a:txBody>
                    <a:bodyPr/>
                    <a:lstStyle/>
                    <a:p>
                      <a:pPr algn="l" fontAlgn="t"/>
                      <a:r>
                        <a:rPr kumimoji="0" lang="ru-RU" sz="1100" kern="1200" dirty="0" smtClean="0">
                          <a:ln w="19050">
                            <a:noFill/>
                          </a:ln>
                          <a:solidFill>
                            <a:schemeClr val="tx2">
                              <a:satMod val="130000"/>
                            </a:schemeClr>
                          </a:solidFill>
                          <a:effectLst/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"Благоустройство и развитие общественной инфраструктуры Кировского городского поселения Кировского муниципального района Ленинградской области"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kern="1200" dirty="0" smtClean="0">
                          <a:solidFill>
                            <a:schemeClr val="tx2"/>
                          </a:solidFill>
                          <a:latin typeface="Bebas Neue Regular" pitchFamily="2" charset="-52"/>
                          <a:ea typeface="+mn-ea"/>
                          <a:cs typeface="+mn-cs"/>
                        </a:rPr>
                        <a:t>245 691,2</a:t>
                      </a:r>
                    </a:p>
                  </a:txBody>
                  <a:tcPr marL="3185" marR="3185" marT="318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kern="1200" dirty="0" smtClean="0">
                          <a:solidFill>
                            <a:schemeClr val="tx2"/>
                          </a:solidFill>
                          <a:latin typeface="Bebas Neue Regular" pitchFamily="2" charset="-52"/>
                          <a:ea typeface="+mn-ea"/>
                          <a:cs typeface="+mn-cs"/>
                        </a:rPr>
                        <a:t>221</a:t>
                      </a:r>
                      <a:r>
                        <a:rPr lang="ru-RU" sz="1800" b="1" kern="1200" baseline="0" dirty="0" smtClean="0">
                          <a:solidFill>
                            <a:schemeClr val="tx2"/>
                          </a:solidFill>
                          <a:latin typeface="Bebas Neue Regular" pitchFamily="2" charset="-52"/>
                          <a:ea typeface="+mn-ea"/>
                          <a:cs typeface="+mn-cs"/>
                        </a:rPr>
                        <a:t> 469</a:t>
                      </a:r>
                      <a:r>
                        <a:rPr lang="ru-RU" sz="1800" b="1" kern="1200" dirty="0" smtClean="0">
                          <a:solidFill>
                            <a:schemeClr val="tx2"/>
                          </a:solidFill>
                          <a:latin typeface="Bebas Neue Regular" pitchFamily="2" charset="-52"/>
                          <a:ea typeface="+mn-ea"/>
                          <a:cs typeface="+mn-cs"/>
                        </a:rPr>
                        <a:t>,5</a:t>
                      </a:r>
                    </a:p>
                  </a:txBody>
                  <a:tcPr marL="3185" marR="3185" marT="318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kern="1200" dirty="0" smtClean="0">
                          <a:solidFill>
                            <a:schemeClr val="tx2"/>
                          </a:solidFill>
                          <a:latin typeface="Bebas Neue Regular" pitchFamily="2" charset="-52"/>
                          <a:ea typeface="+mn-ea"/>
                          <a:cs typeface="+mn-cs"/>
                        </a:rPr>
                        <a:t>223 357,9</a:t>
                      </a:r>
                    </a:p>
                  </a:txBody>
                  <a:tcPr marL="3185" marR="3185" marT="318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94981">
                <a:tc>
                  <a:txBody>
                    <a:bodyPr/>
                    <a:lstStyle/>
                    <a:p>
                      <a:pPr algn="l" fontAlgn="t"/>
                      <a:r>
                        <a:rPr kumimoji="0" lang="ru-RU" sz="1100" kern="1200" dirty="0" smtClean="0">
                          <a:ln w="19050">
                            <a:noFill/>
                          </a:ln>
                          <a:solidFill>
                            <a:schemeClr val="tx2">
                              <a:satMod val="130000"/>
                            </a:schemeClr>
                          </a:solidFill>
                          <a:effectLst/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"Социально-культурная деятельность Кировского городского поселения Кировского муниципального района Ленинградской области"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kern="1200" dirty="0" smtClean="0">
                          <a:solidFill>
                            <a:schemeClr val="tx2"/>
                          </a:solidFill>
                          <a:latin typeface="Bebas Neue Regular" pitchFamily="2" charset="-52"/>
                          <a:ea typeface="+mn-ea"/>
                          <a:cs typeface="+mn-cs"/>
                        </a:rPr>
                        <a:t>65 945,9</a:t>
                      </a:r>
                    </a:p>
                  </a:txBody>
                  <a:tcPr marL="3185" marR="3185" marT="318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kern="1200" dirty="0" smtClean="0">
                          <a:solidFill>
                            <a:schemeClr val="tx2"/>
                          </a:solidFill>
                          <a:latin typeface="Bebas Neue Regular" pitchFamily="2" charset="-52"/>
                          <a:ea typeface="+mn-ea"/>
                          <a:cs typeface="+mn-cs"/>
                        </a:rPr>
                        <a:t>65</a:t>
                      </a:r>
                      <a:r>
                        <a:rPr lang="ru-RU" sz="1800" b="1" kern="1200" baseline="0" dirty="0" smtClean="0">
                          <a:solidFill>
                            <a:schemeClr val="tx2"/>
                          </a:solidFill>
                          <a:latin typeface="Bebas Neue Regular" pitchFamily="2" charset="-52"/>
                          <a:ea typeface="+mn-ea"/>
                          <a:cs typeface="+mn-cs"/>
                        </a:rPr>
                        <a:t> 886</a:t>
                      </a:r>
                      <a:r>
                        <a:rPr lang="ru-RU" sz="1800" b="1" kern="1200" dirty="0" smtClean="0">
                          <a:solidFill>
                            <a:schemeClr val="tx2"/>
                          </a:solidFill>
                          <a:latin typeface="Bebas Neue Regular" pitchFamily="2" charset="-52"/>
                          <a:ea typeface="+mn-ea"/>
                          <a:cs typeface="+mn-cs"/>
                        </a:rPr>
                        <a:t>,3</a:t>
                      </a:r>
                    </a:p>
                  </a:txBody>
                  <a:tcPr marL="3185" marR="3185" marT="318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kern="1200" dirty="0" smtClean="0">
                          <a:solidFill>
                            <a:schemeClr val="tx2"/>
                          </a:solidFill>
                          <a:latin typeface="Bebas Neue Regular" pitchFamily="2" charset="-52"/>
                          <a:ea typeface="+mn-ea"/>
                          <a:cs typeface="+mn-cs"/>
                        </a:rPr>
                        <a:t>65</a:t>
                      </a:r>
                      <a:r>
                        <a:rPr lang="ru-RU" sz="1800" b="1" kern="1200" baseline="0" dirty="0" smtClean="0">
                          <a:solidFill>
                            <a:schemeClr val="tx2"/>
                          </a:solidFill>
                          <a:latin typeface="Bebas Neue Regular" pitchFamily="2" charset="-52"/>
                          <a:ea typeface="+mn-ea"/>
                          <a:cs typeface="+mn-cs"/>
                        </a:rPr>
                        <a:t> 886</a:t>
                      </a:r>
                      <a:r>
                        <a:rPr lang="ru-RU" sz="1800" b="1" kern="1200" dirty="0" smtClean="0">
                          <a:solidFill>
                            <a:schemeClr val="tx2"/>
                          </a:solidFill>
                          <a:latin typeface="Bebas Neue Regular" pitchFamily="2" charset="-52"/>
                          <a:ea typeface="+mn-ea"/>
                          <a:cs typeface="+mn-cs"/>
                        </a:rPr>
                        <a:t>,3</a:t>
                      </a:r>
                    </a:p>
                  </a:txBody>
                  <a:tcPr marL="3185" marR="3185" marT="318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88905">
                <a:tc>
                  <a:txBody>
                    <a:bodyPr/>
                    <a:lstStyle/>
                    <a:p>
                      <a:pPr algn="l" fontAlgn="t"/>
                      <a:r>
                        <a:rPr kumimoji="0" lang="ru-RU" sz="1100" kern="1200" dirty="0" smtClean="0">
                          <a:ln w="19050">
                            <a:noFill/>
                          </a:ln>
                          <a:solidFill>
                            <a:schemeClr val="tx2">
                              <a:satMod val="130000"/>
                            </a:schemeClr>
                          </a:solidFill>
                          <a:effectLst/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"Работа с общественностью Кировского городского поселения Кировского муниципального района Ленинградской области"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kern="1200" dirty="0" smtClean="0">
                          <a:solidFill>
                            <a:schemeClr val="tx2"/>
                          </a:solidFill>
                          <a:latin typeface="Bebas Neue Regular" pitchFamily="2" charset="-52"/>
                          <a:ea typeface="+mn-ea"/>
                          <a:cs typeface="+mn-cs"/>
                        </a:rPr>
                        <a:t>4 179,7</a:t>
                      </a:r>
                    </a:p>
                  </a:txBody>
                  <a:tcPr marL="3185" marR="3185" marT="318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kern="1200" dirty="0" smtClean="0">
                          <a:solidFill>
                            <a:schemeClr val="tx2"/>
                          </a:solidFill>
                          <a:latin typeface="Bebas Neue Regular" pitchFamily="2" charset="-52"/>
                          <a:ea typeface="+mn-ea"/>
                          <a:cs typeface="+mn-cs"/>
                        </a:rPr>
                        <a:t>4 229,7</a:t>
                      </a:r>
                    </a:p>
                  </a:txBody>
                  <a:tcPr marL="3185" marR="3185" marT="318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kern="1200" dirty="0" smtClean="0">
                          <a:solidFill>
                            <a:schemeClr val="tx2"/>
                          </a:solidFill>
                          <a:latin typeface="Bebas Neue Regular" pitchFamily="2" charset="-52"/>
                          <a:ea typeface="+mn-ea"/>
                          <a:cs typeface="+mn-cs"/>
                        </a:rPr>
                        <a:t>4 229,7</a:t>
                      </a:r>
                    </a:p>
                  </a:txBody>
                  <a:tcPr marL="3185" marR="3185" marT="318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5064">
                <a:tc>
                  <a:txBody>
                    <a:bodyPr/>
                    <a:lstStyle/>
                    <a:p>
                      <a:pPr algn="l" fontAlgn="t"/>
                      <a:r>
                        <a:rPr kumimoji="0" lang="ru-RU" sz="1100" kern="1200" dirty="0" smtClean="0">
                          <a:ln w="19050">
                            <a:noFill/>
                          </a:ln>
                          <a:solidFill>
                            <a:schemeClr val="tx2">
                              <a:satMod val="130000"/>
                            </a:schemeClr>
                          </a:solidFill>
                          <a:effectLst/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"Управление земельными ресурсами Кировского городского поселения Кировского муниципального района Ленинградской области"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kern="1200" dirty="0" smtClean="0">
                          <a:solidFill>
                            <a:schemeClr val="tx2"/>
                          </a:solidFill>
                          <a:latin typeface="Bebas Neue Regular" pitchFamily="2" charset="-52"/>
                          <a:ea typeface="+mn-ea"/>
                          <a:cs typeface="+mn-cs"/>
                        </a:rPr>
                        <a:t>5</a:t>
                      </a:r>
                      <a:r>
                        <a:rPr lang="ru-RU" sz="1800" b="1" kern="1200" baseline="0" dirty="0" smtClean="0">
                          <a:solidFill>
                            <a:schemeClr val="tx2"/>
                          </a:solidFill>
                          <a:latin typeface="Bebas Neue Regular" pitchFamily="2" charset="-52"/>
                          <a:ea typeface="+mn-ea"/>
                          <a:cs typeface="+mn-cs"/>
                        </a:rPr>
                        <a:t> 500</a:t>
                      </a:r>
                      <a:r>
                        <a:rPr lang="ru-RU" sz="1800" b="1" kern="1200" dirty="0" smtClean="0">
                          <a:solidFill>
                            <a:schemeClr val="tx2"/>
                          </a:solidFill>
                          <a:latin typeface="Bebas Neue Regular" pitchFamily="2" charset="-52"/>
                          <a:ea typeface="+mn-ea"/>
                          <a:cs typeface="+mn-cs"/>
                        </a:rPr>
                        <a:t>,0</a:t>
                      </a:r>
                    </a:p>
                  </a:txBody>
                  <a:tcPr marL="3185" marR="3185" marT="318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kern="1200" dirty="0" smtClean="0">
                          <a:solidFill>
                            <a:schemeClr val="tx2"/>
                          </a:solidFill>
                          <a:latin typeface="Bebas Neue Regular" pitchFamily="2" charset="-52"/>
                          <a:ea typeface="+mn-ea"/>
                          <a:cs typeface="+mn-cs"/>
                        </a:rPr>
                        <a:t>6</a:t>
                      </a:r>
                      <a:r>
                        <a:rPr lang="ru-RU" sz="1800" b="1" kern="1200" baseline="0" dirty="0" smtClean="0">
                          <a:solidFill>
                            <a:schemeClr val="tx2"/>
                          </a:solidFill>
                          <a:latin typeface="Bebas Neue Regular" pitchFamily="2" charset="-52"/>
                          <a:ea typeface="+mn-ea"/>
                          <a:cs typeface="+mn-cs"/>
                        </a:rPr>
                        <a:t> 500</a:t>
                      </a:r>
                      <a:r>
                        <a:rPr lang="ru-RU" sz="1800" b="1" kern="1200" dirty="0" smtClean="0">
                          <a:solidFill>
                            <a:schemeClr val="tx2"/>
                          </a:solidFill>
                          <a:latin typeface="Bebas Neue Regular" pitchFamily="2" charset="-52"/>
                          <a:ea typeface="+mn-ea"/>
                          <a:cs typeface="+mn-cs"/>
                        </a:rPr>
                        <a:t>,0</a:t>
                      </a:r>
                    </a:p>
                  </a:txBody>
                  <a:tcPr marL="3185" marR="3185" marT="318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kern="1200" dirty="0" smtClean="0">
                          <a:solidFill>
                            <a:schemeClr val="tx2"/>
                          </a:solidFill>
                          <a:latin typeface="Bebas Neue Regular" pitchFamily="2" charset="-52"/>
                          <a:ea typeface="+mn-ea"/>
                          <a:cs typeface="+mn-cs"/>
                        </a:rPr>
                        <a:t>7 500,0</a:t>
                      </a:r>
                    </a:p>
                  </a:txBody>
                  <a:tcPr marL="3185" marR="3185" marT="318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400414">
                <a:tc>
                  <a:txBody>
                    <a:bodyPr/>
                    <a:lstStyle/>
                    <a:p>
                      <a:pPr algn="l" fontAlgn="t"/>
                      <a:r>
                        <a:rPr kumimoji="0" lang="ru-RU" sz="1100" kern="1200" dirty="0" smtClean="0">
                          <a:ln w="19050">
                            <a:noFill/>
                          </a:ln>
                          <a:solidFill>
                            <a:schemeClr val="tx2">
                              <a:satMod val="130000"/>
                            </a:schemeClr>
                          </a:solidFill>
                          <a:effectLst/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"Развитие транспортной системы Кировского городского поселения Кировского муниципального района Ленинградской области"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kern="1200" dirty="0" smtClean="0">
                          <a:solidFill>
                            <a:schemeClr val="tx2"/>
                          </a:solidFill>
                          <a:latin typeface="Bebas Neue Regular" pitchFamily="2" charset="-52"/>
                          <a:ea typeface="+mn-ea"/>
                          <a:cs typeface="+mn-cs"/>
                        </a:rPr>
                        <a:t>37 423,0</a:t>
                      </a:r>
                    </a:p>
                  </a:txBody>
                  <a:tcPr marL="3185" marR="3185" marT="318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kern="1200" dirty="0" smtClean="0">
                          <a:solidFill>
                            <a:schemeClr val="tx2"/>
                          </a:solidFill>
                          <a:latin typeface="Bebas Neue Regular" pitchFamily="2" charset="-52"/>
                          <a:ea typeface="+mn-ea"/>
                          <a:cs typeface="+mn-cs"/>
                        </a:rPr>
                        <a:t>35</a:t>
                      </a:r>
                      <a:r>
                        <a:rPr lang="ru-RU" sz="1800" b="1" kern="1200" baseline="0" dirty="0" smtClean="0">
                          <a:solidFill>
                            <a:schemeClr val="tx2"/>
                          </a:solidFill>
                          <a:latin typeface="Bebas Neue Regular" pitchFamily="2" charset="-52"/>
                          <a:ea typeface="+mn-ea"/>
                          <a:cs typeface="+mn-cs"/>
                        </a:rPr>
                        <a:t> 044</a:t>
                      </a:r>
                      <a:r>
                        <a:rPr lang="ru-RU" sz="1800" b="1" kern="1200" dirty="0" smtClean="0">
                          <a:solidFill>
                            <a:schemeClr val="tx2"/>
                          </a:solidFill>
                          <a:latin typeface="Bebas Neue Regular" pitchFamily="2" charset="-52"/>
                          <a:ea typeface="+mn-ea"/>
                          <a:cs typeface="+mn-cs"/>
                        </a:rPr>
                        <a:t>,5</a:t>
                      </a:r>
                    </a:p>
                  </a:txBody>
                  <a:tcPr marL="3185" marR="3185" marT="318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kern="1200" baseline="0" dirty="0" smtClean="0">
                          <a:solidFill>
                            <a:schemeClr val="tx2"/>
                          </a:solidFill>
                          <a:latin typeface="Bebas Neue Regular" pitchFamily="2" charset="-52"/>
                          <a:ea typeface="+mn-ea"/>
                          <a:cs typeface="+mn-cs"/>
                        </a:rPr>
                        <a:t>27 060,0</a:t>
                      </a:r>
                      <a:endParaRPr lang="ru-RU" sz="1800" b="1" kern="1200" dirty="0" smtClean="0">
                        <a:solidFill>
                          <a:schemeClr val="tx2"/>
                        </a:solidFill>
                        <a:latin typeface="Bebas Neue Regular" pitchFamily="2" charset="-52"/>
                        <a:ea typeface="+mn-ea"/>
                        <a:cs typeface="+mn-cs"/>
                      </a:endParaRPr>
                    </a:p>
                  </a:txBody>
                  <a:tcPr marL="3185" marR="3185" marT="318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400414">
                <a:tc>
                  <a:txBody>
                    <a:bodyPr/>
                    <a:lstStyle/>
                    <a:p>
                      <a:pPr algn="l" fontAlgn="t"/>
                      <a:r>
                        <a:rPr kumimoji="0" lang="ru-RU" sz="1100" kern="1200" dirty="0" smtClean="0">
                          <a:ln w="19050">
                            <a:noFill/>
                          </a:ln>
                          <a:solidFill>
                            <a:schemeClr val="tx2">
                              <a:satMod val="130000"/>
                            </a:schemeClr>
                          </a:solidFill>
                          <a:effectLst/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"Обеспечение качественным жильем граждан на территории Кировского городского поселения Кировского муниципального района Ленинградской области"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kern="1200" dirty="0" smtClean="0">
                          <a:solidFill>
                            <a:schemeClr val="tx2"/>
                          </a:solidFill>
                          <a:latin typeface="Bebas Neue Regular" pitchFamily="2" charset="-52"/>
                          <a:ea typeface="+mn-ea"/>
                          <a:cs typeface="+mn-cs"/>
                        </a:rPr>
                        <a:t>4 595,3</a:t>
                      </a:r>
                    </a:p>
                  </a:txBody>
                  <a:tcPr marL="3185" marR="3185" marT="318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kern="1200" dirty="0" smtClean="0">
                          <a:solidFill>
                            <a:schemeClr val="tx2"/>
                          </a:solidFill>
                          <a:latin typeface="Bebas Neue Regular" pitchFamily="2" charset="-52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 marL="3185" marR="3185" marT="318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kern="1200" dirty="0" smtClean="0">
                          <a:solidFill>
                            <a:schemeClr val="tx2"/>
                          </a:solidFill>
                          <a:latin typeface="Bebas Neue Regular" pitchFamily="2" charset="-52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 marL="3185" marR="3185" marT="318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473978">
                <a:tc>
                  <a:txBody>
                    <a:bodyPr/>
                    <a:lstStyle/>
                    <a:p>
                      <a:pPr algn="l" fontAlgn="t"/>
                      <a:r>
                        <a:rPr kumimoji="0" lang="ru-RU" sz="1100" kern="1200" dirty="0" smtClean="0">
                          <a:ln w="19050">
                            <a:noFill/>
                          </a:ln>
                          <a:solidFill>
                            <a:schemeClr val="tx2">
                              <a:satMod val="130000"/>
                            </a:schemeClr>
                          </a:solidFill>
                          <a:effectLst/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"Энергосбережение и повышение энергетической эффективности муниципального образования «Кировск» Кировского муниципального района Ленинградской области"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kern="1200" dirty="0" smtClean="0">
                          <a:solidFill>
                            <a:schemeClr val="tx2"/>
                          </a:solidFill>
                          <a:latin typeface="Bebas Neue Regular" pitchFamily="2" charset="-52"/>
                          <a:ea typeface="+mn-ea"/>
                          <a:cs typeface="+mn-cs"/>
                        </a:rPr>
                        <a:t>23</a:t>
                      </a:r>
                      <a:r>
                        <a:rPr lang="ru-RU" sz="1800" b="1" kern="1200" baseline="0" dirty="0" smtClean="0">
                          <a:solidFill>
                            <a:schemeClr val="tx2"/>
                          </a:solidFill>
                          <a:latin typeface="Bebas Neue Regular" pitchFamily="2" charset="-52"/>
                          <a:ea typeface="+mn-ea"/>
                          <a:cs typeface="+mn-cs"/>
                        </a:rPr>
                        <a:t> 328</a:t>
                      </a:r>
                      <a:r>
                        <a:rPr lang="ru-RU" sz="1800" b="1" kern="1200" dirty="0" smtClean="0">
                          <a:solidFill>
                            <a:schemeClr val="tx2"/>
                          </a:solidFill>
                          <a:latin typeface="Bebas Neue Regular" pitchFamily="2" charset="-52"/>
                          <a:ea typeface="+mn-ea"/>
                          <a:cs typeface="+mn-cs"/>
                        </a:rPr>
                        <a:t>,1</a:t>
                      </a:r>
                    </a:p>
                  </a:txBody>
                  <a:tcPr marL="3185" marR="3185" marT="318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kern="1200" dirty="0" smtClean="0">
                          <a:solidFill>
                            <a:schemeClr val="tx2"/>
                          </a:solidFill>
                          <a:latin typeface="Bebas Neue Regular" pitchFamily="2" charset="-52"/>
                          <a:ea typeface="+mn-ea"/>
                          <a:cs typeface="+mn-cs"/>
                        </a:rPr>
                        <a:t>15</a:t>
                      </a:r>
                      <a:r>
                        <a:rPr lang="ru-RU" sz="1800" b="1" kern="1200" baseline="0" dirty="0" smtClean="0">
                          <a:solidFill>
                            <a:schemeClr val="tx2"/>
                          </a:solidFill>
                          <a:latin typeface="Bebas Neue Regular" pitchFamily="2" charset="-52"/>
                          <a:ea typeface="+mn-ea"/>
                          <a:cs typeface="+mn-cs"/>
                        </a:rPr>
                        <a:t> 580</a:t>
                      </a:r>
                      <a:r>
                        <a:rPr lang="ru-RU" sz="1800" b="1" kern="1200" dirty="0" smtClean="0">
                          <a:solidFill>
                            <a:schemeClr val="tx2"/>
                          </a:solidFill>
                          <a:latin typeface="Bebas Neue Regular" pitchFamily="2" charset="-52"/>
                          <a:ea typeface="+mn-ea"/>
                          <a:cs typeface="+mn-cs"/>
                        </a:rPr>
                        <a:t>,0</a:t>
                      </a:r>
                    </a:p>
                  </a:txBody>
                  <a:tcPr marL="3185" marR="3185" marT="318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kern="1200" dirty="0" smtClean="0">
                          <a:solidFill>
                            <a:schemeClr val="tx2"/>
                          </a:solidFill>
                          <a:latin typeface="Bebas Neue Regular" pitchFamily="2" charset="-52"/>
                          <a:ea typeface="+mn-ea"/>
                          <a:cs typeface="+mn-cs"/>
                        </a:rPr>
                        <a:t>15</a:t>
                      </a:r>
                      <a:r>
                        <a:rPr lang="ru-RU" sz="1800" b="1" kern="1200" baseline="0" dirty="0" smtClean="0">
                          <a:solidFill>
                            <a:schemeClr val="tx2"/>
                          </a:solidFill>
                          <a:latin typeface="Bebas Neue Regular" pitchFamily="2" charset="-52"/>
                          <a:ea typeface="+mn-ea"/>
                          <a:cs typeface="+mn-cs"/>
                        </a:rPr>
                        <a:t> 930</a:t>
                      </a:r>
                      <a:r>
                        <a:rPr lang="ru-RU" sz="1800" b="1" kern="1200" dirty="0" smtClean="0">
                          <a:solidFill>
                            <a:schemeClr val="tx2"/>
                          </a:solidFill>
                          <a:latin typeface="Bebas Neue Regular" pitchFamily="2" charset="-52"/>
                          <a:ea typeface="+mn-ea"/>
                          <a:cs typeface="+mn-cs"/>
                        </a:rPr>
                        <a:t>,0</a:t>
                      </a:r>
                    </a:p>
                  </a:txBody>
                  <a:tcPr marL="3185" marR="3185" marT="318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  <p:pic>
        <p:nvPicPr>
          <p:cNvPr id="17" name="Picture 3" descr="ГЕРБ -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71420"/>
            <a:ext cx="642910" cy="733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user\Documents\БЮДЖЕТ\2026 год\2026 год\2026 год\Бюджет на 2026 год\Бюджет на 2026 год\Бюджет на 2026 год\БЮДЖЕТ ДЛЯ ГРАЖДАН\обои для фона\Attachments_kirovsk_press@mail.ru_2025-11-19_15-41-16\IMG_5103див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43040" y="-1714530"/>
            <a:ext cx="11400918" cy="748909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28860" y="4071948"/>
            <a:ext cx="5000660" cy="714380"/>
          </a:xfrm>
          <a:noFill/>
        </p:spPr>
        <p:txBody>
          <a:bodyPr>
            <a:noAutofit/>
          </a:bodyPr>
          <a:lstStyle/>
          <a:p>
            <a:r>
              <a:rPr lang="ru-RU" sz="4800" dirty="0">
                <a:ln w="19050">
                  <a:noFill/>
                </a:ln>
                <a:solidFill>
                  <a:schemeClr val="tx1"/>
                </a:solidFill>
                <a:latin typeface="Bahnschrift SemiBold Condensed" pitchFamily="34" charset="0"/>
              </a:rPr>
              <a:t>Спасибо за внимание!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ocuments\БЮДЖЕТ\2026 год\2026 год\2026 год\Бюджет на 2026 год\Бюджет на 2026 год\Бюджет на 2026 год\БЮДЖЕТ ДЛЯ ГРАЖДАН\обои для фона\Attachments_kirovsk_press@mail.ru_2025-11-19_15-41-16\jOotyhTlsg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563888" y="39580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1071538" y="142858"/>
            <a:ext cx="7500990" cy="857256"/>
          </a:xfrm>
          <a:solidFill>
            <a:srgbClr val="FFFFFF"/>
          </a:solidFill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Bahnschrift SemiLight SemiConde" pitchFamily="34" charset="0"/>
              </a:rPr>
              <a:t>Муниципальное образование «Кировск»</a:t>
            </a:r>
            <a:endParaRPr lang="ru-RU" sz="2800" dirty="0">
              <a:solidFill>
                <a:schemeClr val="tx1"/>
              </a:solidFill>
              <a:latin typeface="Bahnschrift SemiLight SemiConde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4282" y="1571618"/>
            <a:ext cx="5072098" cy="3143272"/>
          </a:xfrm>
          <a:solidFill>
            <a:schemeClr val="tx1">
              <a:lumMod val="65000"/>
              <a:lumOff val="35000"/>
            </a:schemeClr>
          </a:solidFill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ru-RU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состав территории муниципального образования входят следующие населенные пункты:</a:t>
            </a:r>
            <a:br>
              <a:rPr lang="ru-RU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г. Кировск, пос. Молодцово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ctr">
              <a:buNone/>
            </a:pPr>
            <a:r>
              <a:rPr lang="ru-RU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Административный центр муниципального образования – </a:t>
            </a:r>
            <a:endParaRPr lang="ru-RU" sz="2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Кировск</a:t>
            </a:r>
          </a:p>
          <a:p>
            <a:pPr marL="0" indent="0" algn="ctr">
              <a:buNone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ГЕРБ -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142858"/>
            <a:ext cx="642910" cy="733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000760" y="3786196"/>
            <a:ext cx="26965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Bahnschrift SemiLight Condensed" pitchFamily="34" charset="0"/>
              </a:rPr>
              <a:t>Численность населения:</a:t>
            </a:r>
          </a:p>
          <a:p>
            <a:r>
              <a:rPr lang="ru-RU" sz="2400" b="1" dirty="0" smtClean="0">
                <a:solidFill>
                  <a:schemeClr val="bg1"/>
                </a:solidFill>
                <a:latin typeface="Bahnschrift SemiLight Condensed" pitchFamily="34" charset="0"/>
              </a:rPr>
              <a:t>28 148 человек</a:t>
            </a:r>
            <a:endParaRPr lang="ru-RU" sz="2400" b="1" dirty="0">
              <a:solidFill>
                <a:schemeClr val="bg1"/>
              </a:solidFill>
              <a:latin typeface="Bahnschrift SemiLight Condense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ocuments\БЮДЖЕТ\2026 год\2026 год\2026 год\Бюджет на 2026 год\Бюджет на 2026 год\Бюджет на 2026 год\БЮДЖЕТ ДЛЯ ГРАЖДАН\обои для фона\Attachments_kirovsk_press@mail.ru_2025-11-19_15-41-16\ФКГС Кировск Общественная территория 17.08.2023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500084"/>
            <a:ext cx="9144000" cy="609599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00100" y="142858"/>
            <a:ext cx="7858180" cy="857256"/>
          </a:xfrm>
          <a:solidFill>
            <a:schemeClr val="accent3">
              <a:lumMod val="5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3000" b="1" dirty="0" smtClean="0">
                <a:ln w="19050">
                  <a:noFill/>
                </a:ln>
                <a:latin typeface="Franklin Gothic Medium Cond" pitchFamily="34" charset="0"/>
              </a:rPr>
              <a:t/>
            </a:r>
            <a:br>
              <a:rPr lang="ru-RU" sz="3000" b="1" dirty="0" smtClean="0">
                <a:ln w="19050">
                  <a:noFill/>
                </a:ln>
                <a:latin typeface="Franklin Gothic Medium Cond" pitchFamily="34" charset="0"/>
              </a:rPr>
            </a:br>
            <a:r>
              <a:rPr lang="ru-RU" sz="3000" b="1" dirty="0" smtClean="0">
                <a:ln w="19050">
                  <a:noFill/>
                </a:ln>
                <a:latin typeface="Franklin Gothic Medium Cond" pitchFamily="34" charset="0"/>
              </a:rPr>
              <a:t/>
            </a:r>
            <a:br>
              <a:rPr lang="ru-RU" sz="3000" b="1" dirty="0" smtClean="0">
                <a:ln w="19050">
                  <a:noFill/>
                </a:ln>
                <a:latin typeface="Franklin Gothic Medium Cond" pitchFamily="34" charset="0"/>
              </a:rPr>
            </a:br>
            <a:r>
              <a:rPr lang="ru-RU" sz="3000" b="1" dirty="0" smtClean="0">
                <a:ln w="19050">
                  <a:noFill/>
                </a:ln>
                <a:latin typeface="Franklin Gothic Medium Cond" pitchFamily="34" charset="0"/>
              </a:rPr>
              <a:t/>
            </a:r>
            <a:br>
              <a:rPr lang="ru-RU" sz="3000" b="1" dirty="0" smtClean="0">
                <a:ln w="19050">
                  <a:noFill/>
                </a:ln>
                <a:latin typeface="Franklin Gothic Medium Cond" pitchFamily="34" charset="0"/>
              </a:rPr>
            </a:br>
            <a:r>
              <a:rPr lang="ru-RU" sz="6600" b="1" dirty="0" smtClean="0">
                <a:ln w="19050">
                  <a:noFill/>
                </a:ln>
                <a:solidFill>
                  <a:schemeClr val="bg1"/>
                </a:solidFill>
                <a:latin typeface="Franklin Gothic Medium Cond" pitchFamily="34" charset="0"/>
              </a:rPr>
              <a:t> </a:t>
            </a:r>
            <a:r>
              <a:rPr lang="ru-RU" sz="2800" b="1" dirty="0" smtClean="0">
                <a:solidFill>
                  <a:schemeClr val="bg1"/>
                </a:solidFill>
              </a:rPr>
              <a:t>Задачи бюджетной политики на 2026 год и плановый период 2027-2028 годов</a:t>
            </a:r>
            <a:endParaRPr lang="ru-RU" sz="6600" b="1" dirty="0">
              <a:ln w="19050">
                <a:noFill/>
              </a:ln>
              <a:solidFill>
                <a:schemeClr val="bg1"/>
              </a:solidFill>
              <a:latin typeface="Constantia" pitchFamily="18" charset="0"/>
            </a:endParaRPr>
          </a:p>
        </p:txBody>
      </p:sp>
      <p:pic>
        <p:nvPicPr>
          <p:cNvPr id="3" name="Picture 2" descr="C:\Users\user\Desktop\kirovsk6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214296"/>
            <a:ext cx="642910" cy="739046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214282" y="1500180"/>
            <a:ext cx="5000660" cy="3477875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1750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prstDash val="sysDash"/>
            <a:bevel/>
          </a:ln>
          <a:effectLst>
            <a:outerShdw blurRad="1270000" dist="50800" dir="5400000" algn="ctr" rotWithShape="0">
              <a:srgbClr val="000000">
                <a:alpha val="43137"/>
              </a:srgbClr>
            </a:outerShdw>
          </a:effectLst>
        </p:spPr>
        <p:style>
          <a:lnRef idx="0">
            <a:scrgbClr r="0" g="0" b="0"/>
          </a:lnRef>
          <a:fillRef idx="1003">
            <a:schemeClr val="dk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ru-RU" sz="2000" b="1" dirty="0" smtClean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</a:rPr>
              <a:t>Целью бюджетной политики на 2026 год и плановый период 2027-2028 годов является повышение качества жизни и благосостояния граждан, создание современной инфраструктуры путем обеспечения сбалансированного развития муниципального образования, обеспечение дальнейшего роста экономического потенциала МО «Кировск», достижение конкретных общественно значимых результатов.</a:t>
            </a:r>
            <a:endParaRPr lang="ru-RU" sz="2800" b="1" dirty="0"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solidFill>
                <a:schemeClr val="bg1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user\Documents\БЮДЖЕТ\2026 год\2026 год\2026 год\Бюджет на 2026 год\Бюджет на 2026 год\Бюджет на 2026 год\БЮДЖЕТ ДЛЯ ГРАЖДАН\обои для фона\Attachments_kirovsk_press@mail.ru_2025-11-19_15-41-16\1200x630px-ladozhsky_bridge_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0"/>
            <a:ext cx="9797143" cy="51435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563888" y="39580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571522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Bahnschrift Light SemiCondensed" pitchFamily="34" charset="0"/>
                <a:ea typeface="Gadugi" pitchFamily="34" charset="0"/>
              </a:rPr>
              <a:t>глоссарий</a:t>
            </a:r>
            <a:endParaRPr lang="ru-RU" sz="3600" b="1" dirty="0">
              <a:solidFill>
                <a:schemeClr val="bg1"/>
              </a:solidFill>
              <a:latin typeface="Bahnschrift Light SemiCondensed" pitchFamily="34" charset="0"/>
              <a:ea typeface="Gadugi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57224" y="642924"/>
            <a:ext cx="8143932" cy="4286280"/>
          </a:xfrm>
          <a:solidFill>
            <a:schemeClr val="accent3">
              <a:lumMod val="50000"/>
            </a:schemeClr>
          </a:solidFill>
          <a:ln>
            <a:noFill/>
          </a:ln>
        </p:spPr>
        <p:txBody>
          <a:bodyPr>
            <a:noAutofit/>
          </a:bodyPr>
          <a:lstStyle/>
          <a:p>
            <a:r>
              <a:rPr lang="ru-RU" sz="1800" b="1" i="1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1800" b="1" i="1" dirty="0" smtClean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оходы </a:t>
            </a:r>
            <a:r>
              <a:rPr lang="ru-RU" sz="1800" b="1" i="1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бюджета </a:t>
            </a:r>
            <a:r>
              <a:rPr lang="ru-RU" sz="1800" b="1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поступающие в бюджет денежные средства, за исключением средств, являющихся источниками финансирования дефицита бюджета;</a:t>
            </a:r>
          </a:p>
          <a:p>
            <a:r>
              <a:rPr lang="ru-RU" sz="1800" b="1" i="1" dirty="0" smtClean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Расходы </a:t>
            </a:r>
            <a:r>
              <a:rPr lang="ru-RU" sz="1800" b="1" i="1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бюджета </a:t>
            </a:r>
            <a:r>
              <a:rPr lang="ru-RU" sz="1800" b="1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выплачиваемые из бюджета денежные средства, за исключением средств, являющихся в соответствии с настоящим Кодексом источниками финансирования дефицита бюджета;</a:t>
            </a:r>
          </a:p>
          <a:p>
            <a:r>
              <a:rPr lang="ru-RU" sz="1800" b="1" i="1" dirty="0" smtClean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Дефицит </a:t>
            </a:r>
            <a:r>
              <a:rPr lang="ru-RU" sz="1800" b="1" i="1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бюджета </a:t>
            </a:r>
            <a:r>
              <a:rPr lang="ru-RU" sz="1800" b="1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превышение расходов бюджета над его доходами</a:t>
            </a:r>
            <a:r>
              <a:rPr lang="ru-RU" sz="1800" b="1" dirty="0" smtClean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sz="1800" b="1" dirty="0">
              <a:ln>
                <a:solidFill>
                  <a:schemeClr val="bg1">
                    <a:lumMod val="95000"/>
                  </a:schemeClr>
                </a:solidFill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b="1" i="1" dirty="0" smtClean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Профицит </a:t>
            </a:r>
            <a:r>
              <a:rPr lang="ru-RU" sz="1800" b="1" i="1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бюджета </a:t>
            </a:r>
            <a:r>
              <a:rPr lang="ru-RU" sz="1800" b="1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превышение доходов бюджета над его расходами;</a:t>
            </a:r>
          </a:p>
          <a:p>
            <a:r>
              <a:rPr lang="ru-RU" sz="1800" b="1" i="1" dirty="0" smtClean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Межбюджетные </a:t>
            </a:r>
            <a:r>
              <a:rPr lang="ru-RU" sz="1800" b="1" i="1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трансферты </a:t>
            </a:r>
            <a:r>
              <a:rPr lang="ru-RU" sz="1800" b="1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средства, предоставляемые одним бюджетом бюджетной системы Российской Федерации другому бюджету бюджетной системы Российской Федерации;</a:t>
            </a:r>
          </a:p>
          <a:p>
            <a:r>
              <a:rPr lang="ru-RU" sz="1800" b="1" i="1" dirty="0" smtClean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Дотации </a:t>
            </a:r>
            <a:r>
              <a:rPr lang="ru-RU" sz="1800" b="1" i="1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800" b="1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межбюджетные трансферты, предоставляемые на безвозмездной и безвозвратной основе без установления направлений их </a:t>
            </a:r>
            <a:r>
              <a:rPr lang="ru-RU" sz="1800" b="1" dirty="0" smtClean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использования.</a:t>
            </a:r>
            <a:endParaRPr lang="ru-RU" sz="1800" b="1" dirty="0">
              <a:ln>
                <a:solidFill>
                  <a:schemeClr val="bg1">
                    <a:lumMod val="95000"/>
                  </a:schemeClr>
                </a:solidFill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ГЕРБ -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214296"/>
            <a:ext cx="642910" cy="733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84196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user\Documents\БЮДЖЕТ\2026 год\2026 год\2026 год\Бюджет на 2026 год\Бюджет на 2026 год\Бюджет на 2026 год\БЮДЖЕТ ДЛЯ ГРАЖДАН\обои для фона\Attachments_kirovsk_press@mail.ru_2025-11-19_15-41-16\1200x630px-ladozhsky_bridge_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9797143" cy="51435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563888" y="39580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027" name="Picture 3" descr="ГЕРБ -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214296"/>
            <a:ext cx="642910" cy="733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-285784" y="285734"/>
            <a:ext cx="8229600" cy="571522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Bahnschrift Light SemiCondensed" pitchFamily="34" charset="0"/>
                <a:ea typeface="Gadugi" pitchFamily="34" charset="0"/>
              </a:rPr>
              <a:t>Основные параметры </a:t>
            </a:r>
            <a:br>
              <a:rPr lang="ru-RU" sz="3600" b="1" dirty="0" smtClean="0">
                <a:solidFill>
                  <a:schemeClr val="bg1"/>
                </a:solidFill>
                <a:latin typeface="Bahnschrift Light SemiCondensed" pitchFamily="34" charset="0"/>
                <a:ea typeface="Gadugi" pitchFamily="34" charset="0"/>
              </a:rPr>
            </a:br>
            <a:r>
              <a:rPr lang="ru-RU" sz="3600" b="1" dirty="0" smtClean="0">
                <a:solidFill>
                  <a:schemeClr val="bg1"/>
                </a:solidFill>
                <a:latin typeface="Bahnschrift Light SemiCondensed" pitchFamily="34" charset="0"/>
                <a:ea typeface="Gadugi" pitchFamily="34" charset="0"/>
              </a:rPr>
              <a:t>бюджета МО «Кировск»</a:t>
            </a:r>
            <a:endParaRPr lang="ru-RU" sz="3600" b="1" dirty="0">
              <a:solidFill>
                <a:schemeClr val="bg1"/>
              </a:solidFill>
              <a:latin typeface="Bahnschrift Light SemiCondensed" pitchFamily="34" charset="0"/>
              <a:ea typeface="Gadugi" pitchFamily="34" charset="0"/>
            </a:endParaRPr>
          </a:p>
        </p:txBody>
      </p:sp>
      <p:pic>
        <p:nvPicPr>
          <p:cNvPr id="3074" name="Picture 2" descr="C:\Users\user\Documents\БЮДЖЕТ\2026 год\2026 год\2026 год\Бюджет на 2026 год\Бюджет на 2026 год\Бюджет на 2026 год\БЮДЖЕТ ДЛЯ ГРАЖДАН\обои для фона\Attachments_kirovsk_press@mail.ru_2025-11-19_15-41-16\cZd9N8Asj5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-44113"/>
            <a:ext cx="3643338" cy="5187613"/>
          </a:xfrm>
          <a:prstGeom prst="rect">
            <a:avLst/>
          </a:prstGeom>
          <a:noFill/>
        </p:spPr>
      </p:pic>
      <p:pic>
        <p:nvPicPr>
          <p:cNvPr id="3078" name="Picture 6" descr="C:\Users\user\Documents\БЮДЖЕТ\2026 год\2026 год\2026 год\Бюджет на 2026 год\Бюджет на 2026 год\Бюджет на 2026 год\БЮДЖЕТ ДЛЯ ГРАЖДАН\обои для фона\img-1335-big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86050" y="1285866"/>
            <a:ext cx="3365785" cy="38576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84196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ocuments\БЮДЖЕТ\2026 год\2026 год\2026 год\Бюджет на 2026 год\Бюджет на 2026 год\Бюджет на 2026 год\БЮДЖЕТ ДЛЯ ГРАЖДАН\обои для фона\Attachments_kirovsk_press@mail.ru_2025-11-19_15-41-16\7п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642960"/>
            <a:ext cx="9144000" cy="6096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563888" y="39580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000101" y="1357304"/>
          <a:ext cx="7929616" cy="1112520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253221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31729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56619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51390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600" cap="none" spc="0" dirty="0">
                          <a:ln w="1905"/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ДОХОДЫ</a:t>
                      </a:r>
                      <a:endParaRPr lang="ru-RU" sz="1600" b="1" cap="none" spc="0" dirty="0">
                        <a:ln w="1905"/>
                        <a:solidFill>
                          <a:schemeClr val="tx1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600" b="1" kern="1200" cap="none" spc="0" dirty="0" smtClean="0">
                          <a:ln w="1905"/>
                          <a:solidFill>
                            <a:schemeClr val="tx1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451 264,9</a:t>
                      </a:r>
                      <a:endParaRPr kumimoji="0" lang="ru-RU" sz="1600" b="1" kern="1200" cap="none" spc="0" dirty="0">
                        <a:ln w="1905"/>
                        <a:solidFill>
                          <a:schemeClr val="tx1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600" b="1" kern="1200" cap="none" spc="0" dirty="0" smtClean="0">
                          <a:ln w="1905"/>
                          <a:solidFill>
                            <a:schemeClr val="tx1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433 859,3</a:t>
                      </a:r>
                      <a:endParaRPr kumimoji="0" lang="ru-RU" sz="1600" b="1" kern="1200" cap="none" spc="0" dirty="0">
                        <a:ln w="1905"/>
                        <a:solidFill>
                          <a:schemeClr val="tx1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600" b="1" kern="1200" cap="none" spc="0" dirty="0" smtClean="0">
                          <a:ln w="1905"/>
                          <a:solidFill>
                            <a:schemeClr val="tx1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443 155,8</a:t>
                      </a:r>
                      <a:endParaRPr kumimoji="0" lang="ru-RU" sz="1600" b="1" kern="1200" cap="none" spc="0" dirty="0">
                        <a:ln w="1905"/>
                        <a:solidFill>
                          <a:schemeClr val="tx1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kern="1200" cap="none" spc="0" dirty="0">
                          <a:ln w="1905"/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Налоговые и неналоговые</a:t>
                      </a:r>
                      <a:endParaRPr lang="ru-RU" sz="1600" b="1" kern="1200" cap="none" spc="0" dirty="0">
                        <a:ln w="1905"/>
                        <a:solidFill>
                          <a:schemeClr val="tx1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kern="1200" cap="none" spc="0" dirty="0" smtClean="0">
                          <a:ln w="1905"/>
                          <a:solidFill>
                            <a:schemeClr val="tx1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413 813,2</a:t>
                      </a:r>
                    </a:p>
                  </a:txBody>
                  <a:tcPr marL="7620" marR="7620" marT="762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kern="1200" cap="none" spc="0" dirty="0" smtClean="0">
                          <a:ln w="1905"/>
                          <a:solidFill>
                            <a:schemeClr val="tx1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398 547,2</a:t>
                      </a:r>
                    </a:p>
                  </a:txBody>
                  <a:tcPr marL="7620" marR="7620" marT="762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kern="1200" cap="none" spc="0" dirty="0" smtClean="0">
                          <a:ln w="1905"/>
                          <a:solidFill>
                            <a:schemeClr val="tx1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418 279,7</a:t>
                      </a:r>
                    </a:p>
                  </a:txBody>
                  <a:tcPr marL="7620" marR="7620" marT="762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cap="none" spc="0" dirty="0">
                          <a:ln w="1905"/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БЕЗВОЗМЕЗДНЫЕ</a:t>
                      </a:r>
                      <a:endParaRPr lang="ru-RU" sz="1600" b="1" cap="none" spc="0" dirty="0">
                        <a:ln w="1905"/>
                        <a:solidFill>
                          <a:schemeClr val="tx1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kern="1200" cap="none" spc="0" dirty="0" smtClean="0">
                          <a:ln w="1905"/>
                          <a:solidFill>
                            <a:schemeClr val="tx1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37 451,7</a:t>
                      </a:r>
                    </a:p>
                  </a:txBody>
                  <a:tcPr marL="7620" marR="7620" marT="762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kern="1200" cap="none" spc="0" dirty="0" smtClean="0">
                          <a:ln w="1905"/>
                          <a:solidFill>
                            <a:schemeClr val="tx1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35 312,1</a:t>
                      </a:r>
                    </a:p>
                  </a:txBody>
                  <a:tcPr marL="7620" marR="7620" marT="762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kern="1200" cap="none" spc="0" dirty="0" smtClean="0">
                          <a:ln w="1905"/>
                          <a:solidFill>
                            <a:schemeClr val="tx1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24 876,1</a:t>
                      </a:r>
                    </a:p>
                  </a:txBody>
                  <a:tcPr marL="7620" marR="7620" marT="762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182222489"/>
              </p:ext>
            </p:extLst>
          </p:nvPr>
        </p:nvGraphicFramePr>
        <p:xfrm>
          <a:off x="1000101" y="2857502"/>
          <a:ext cx="7946432" cy="91440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255627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29409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57309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52297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33090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cap="none" spc="0" dirty="0">
                          <a:ln w="1905"/>
                          <a:solidFill>
                            <a:schemeClr val="tx1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РАСХОДЫ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kern="1200" cap="none" spc="0" dirty="0" smtClean="0">
                          <a:ln w="1905"/>
                          <a:solidFill>
                            <a:schemeClr val="tx1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461 264,9</a:t>
                      </a:r>
                    </a:p>
                  </a:txBody>
                  <a:tcPr marL="7620" marR="7620" marT="7620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600" b="1" kern="1200" cap="none" spc="0" dirty="0" smtClean="0">
                          <a:ln w="1905"/>
                          <a:solidFill>
                            <a:schemeClr val="tx1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433 859,3</a:t>
                      </a:r>
                      <a:endParaRPr kumimoji="0" lang="ru-RU" sz="1600" b="1" kern="1200" cap="none" spc="0" dirty="0">
                        <a:ln w="1905"/>
                        <a:solidFill>
                          <a:schemeClr val="tx1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600" b="1" kern="1200" cap="none" spc="0" dirty="0" smtClean="0">
                          <a:ln w="1905"/>
                          <a:solidFill>
                            <a:schemeClr val="tx1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443 155,8</a:t>
                      </a:r>
                      <a:endParaRPr kumimoji="0" lang="ru-RU" sz="1600" b="1" kern="1200" cap="none" spc="0" dirty="0">
                        <a:ln w="1905"/>
                        <a:solidFill>
                          <a:schemeClr val="tx1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7908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cap="none" spc="0" dirty="0">
                          <a:ln w="1905"/>
                          <a:solidFill>
                            <a:schemeClr val="tx1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УСЛОВНО УТВЕРЖДЁННЫЕ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cap="none" spc="0" dirty="0" smtClean="0">
                          <a:ln w="1905"/>
                          <a:solidFill>
                            <a:schemeClr val="tx1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0,0</a:t>
                      </a:r>
                      <a:endParaRPr lang="ru-RU" sz="1600" b="1" kern="1200" cap="none" spc="0" dirty="0">
                        <a:ln w="1905"/>
                        <a:solidFill>
                          <a:schemeClr val="tx1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cap="none" spc="0" dirty="0" smtClean="0">
                          <a:ln w="1905"/>
                          <a:solidFill>
                            <a:schemeClr val="tx1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11 200,0 </a:t>
                      </a:r>
                      <a:endParaRPr lang="ru-RU" sz="1600" b="1" kern="1200" cap="none" spc="0" dirty="0">
                        <a:ln w="1905"/>
                        <a:solidFill>
                          <a:schemeClr val="tx1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cap="none" spc="0" dirty="0" smtClean="0">
                          <a:ln w="1905"/>
                          <a:solidFill>
                            <a:schemeClr val="tx1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22 500,0</a:t>
                      </a:r>
                      <a:endParaRPr lang="ru-RU" sz="1600" b="1" kern="1200" cap="none" spc="0" dirty="0">
                        <a:ln w="1905"/>
                        <a:solidFill>
                          <a:schemeClr val="tx1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025637422"/>
              </p:ext>
            </p:extLst>
          </p:nvPr>
        </p:nvGraphicFramePr>
        <p:xfrm>
          <a:off x="1000099" y="4214824"/>
          <a:ext cx="7957137" cy="57912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4456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37950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58633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545699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cap="none" spc="0" dirty="0">
                          <a:ln w="1905"/>
                          <a:solidFill>
                            <a:schemeClr val="tx1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ПРОФИЦИТ (+)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cap="none" spc="0" dirty="0">
                          <a:ln w="1905"/>
                          <a:solidFill>
                            <a:schemeClr val="tx1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ДЕФИЦИТ (-)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cap="none" spc="0" dirty="0" smtClean="0">
                          <a:ln w="1905"/>
                          <a:solidFill>
                            <a:schemeClr val="tx1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- 10 000,0</a:t>
                      </a:r>
                      <a:endParaRPr lang="ru-RU" sz="1600" b="1" kern="1200" cap="none" spc="0" dirty="0">
                        <a:ln w="1905"/>
                        <a:solidFill>
                          <a:schemeClr val="tx1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cap="none" spc="0" dirty="0" smtClean="0">
                          <a:ln w="1905"/>
                          <a:solidFill>
                            <a:schemeClr val="tx1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0,0</a:t>
                      </a:r>
                      <a:endParaRPr lang="ru-RU" sz="1600" b="1" kern="1200" cap="none" spc="0" dirty="0">
                        <a:ln w="1905"/>
                        <a:solidFill>
                          <a:schemeClr val="tx1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cap="none" spc="0" dirty="0" smtClean="0">
                          <a:ln w="1905"/>
                          <a:solidFill>
                            <a:schemeClr val="tx1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0,0</a:t>
                      </a:r>
                      <a:endParaRPr lang="ru-RU" sz="1600" b="1" kern="1200" cap="none" spc="0" dirty="0">
                        <a:ln w="1905"/>
                        <a:solidFill>
                          <a:schemeClr val="tx1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" name="Прямоугольник с двумя скругленными соседними углами 10"/>
          <p:cNvSpPr/>
          <p:nvPr/>
        </p:nvSpPr>
        <p:spPr>
          <a:xfrm>
            <a:off x="3929058" y="928676"/>
            <a:ext cx="1638979" cy="360040"/>
          </a:xfrm>
          <a:prstGeom prst="round2Same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Bebas Neue Regular" pitchFamily="2" charset="-52"/>
                <a:cs typeface="Arial" pitchFamily="34" charset="0"/>
              </a:rPr>
              <a:t>2026</a:t>
            </a:r>
            <a:endParaRPr lang="ru-RU" b="1" dirty="0">
              <a:latin typeface="Bebas Neue Regular" pitchFamily="2" charset="-52"/>
              <a:cs typeface="Arial" pitchFamily="34" charset="0"/>
            </a:endParaRPr>
          </a:p>
        </p:txBody>
      </p:sp>
      <p:sp>
        <p:nvSpPr>
          <p:cNvPr id="12" name="Прямоугольник с двумя скругленными соседними углами 11"/>
          <p:cNvSpPr/>
          <p:nvPr/>
        </p:nvSpPr>
        <p:spPr>
          <a:xfrm>
            <a:off x="5715008" y="928676"/>
            <a:ext cx="1590900" cy="360040"/>
          </a:xfrm>
          <a:prstGeom prst="round2Same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Bebas Neue Regular" pitchFamily="2" charset="-52"/>
                <a:cs typeface="Arial" pitchFamily="34" charset="0"/>
              </a:rPr>
              <a:t>2027</a:t>
            </a:r>
            <a:endParaRPr lang="ru-RU" b="1" dirty="0">
              <a:latin typeface="Bebas Neue Regular" pitchFamily="2" charset="-52"/>
              <a:cs typeface="Arial" pitchFamily="34" charset="0"/>
            </a:endParaRPr>
          </a:p>
        </p:txBody>
      </p:sp>
      <p:sp>
        <p:nvSpPr>
          <p:cNvPr id="13" name="Прямоугольник с двумя скругленными соседними углами 12"/>
          <p:cNvSpPr/>
          <p:nvPr/>
        </p:nvSpPr>
        <p:spPr>
          <a:xfrm>
            <a:off x="7429520" y="916253"/>
            <a:ext cx="1452432" cy="360040"/>
          </a:xfrm>
          <a:prstGeom prst="round2Same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Bebas Neue Regular" pitchFamily="2" charset="-52"/>
                <a:cs typeface="Arial" pitchFamily="34" charset="0"/>
              </a:rPr>
              <a:t>2028</a:t>
            </a:r>
            <a:endParaRPr lang="ru-RU" b="1" dirty="0">
              <a:latin typeface="Bebas Neue Regular" pitchFamily="2" charset="-52"/>
              <a:cs typeface="Arial" pitchFamily="34" charset="0"/>
            </a:endParaRPr>
          </a:p>
        </p:txBody>
      </p:sp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1142976" y="214296"/>
            <a:ext cx="7786742" cy="642954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Bebas Neue Regular" pitchFamily="2" charset="-52"/>
              </a:rPr>
              <a:t>Прогноз  </a:t>
            </a:r>
            <a:r>
              <a:rPr lang="ru-RU" sz="2400" b="1" dirty="0">
                <a:solidFill>
                  <a:schemeClr val="tx1"/>
                </a:solidFill>
                <a:latin typeface="Bebas Neue Regular" pitchFamily="2" charset="-52"/>
              </a:rPr>
              <a:t>основных  характеристик  </a:t>
            </a:r>
            <a:r>
              <a:rPr lang="ru-RU" sz="2400" b="1" dirty="0" smtClean="0">
                <a:solidFill>
                  <a:schemeClr val="tx1"/>
                </a:solidFill>
                <a:latin typeface="Bebas Neue Regular" pitchFamily="2" charset="-52"/>
              </a:rPr>
              <a:t>бюджета  </a:t>
            </a:r>
            <a:r>
              <a:rPr lang="ru-RU" sz="2400" b="1" dirty="0">
                <a:solidFill>
                  <a:schemeClr val="tx1"/>
                </a:solidFill>
                <a:latin typeface="Bebas Neue Regular" pitchFamily="2" charset="-52"/>
              </a:rPr>
              <a:t>на  </a:t>
            </a:r>
            <a:r>
              <a:rPr lang="ru-RU" sz="2400" b="1" dirty="0" smtClean="0">
                <a:solidFill>
                  <a:schemeClr val="tx1"/>
                </a:solidFill>
                <a:latin typeface="Bebas Neue Regular" pitchFamily="2" charset="-52"/>
              </a:rPr>
              <a:t>2026-2028  </a:t>
            </a:r>
            <a:r>
              <a:rPr lang="ru-RU" sz="2400" b="1" dirty="0">
                <a:solidFill>
                  <a:schemeClr val="tx1"/>
                </a:solidFill>
                <a:latin typeface="Bebas Neue Regular" pitchFamily="2" charset="-52"/>
              </a:rPr>
              <a:t>годы</a:t>
            </a:r>
            <a:r>
              <a:rPr lang="ru-RU" sz="2400" dirty="0">
                <a:solidFill>
                  <a:schemeClr val="bg1"/>
                </a:solidFill>
                <a:latin typeface="Bebas Neue Regular" pitchFamily="2" charset="-52"/>
              </a:rPr>
              <a:t>	</a:t>
            </a:r>
            <a:endParaRPr lang="ru-RU" sz="1800" dirty="0">
              <a:solidFill>
                <a:schemeClr val="bg1"/>
              </a:solidFill>
              <a:latin typeface="Bebas Neue Regular" pitchFamily="2" charset="-52"/>
            </a:endParaRPr>
          </a:p>
        </p:txBody>
      </p:sp>
      <p:pic>
        <p:nvPicPr>
          <p:cNvPr id="1027" name="Picture 3" descr="ГЕРБ -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142858"/>
            <a:ext cx="642910" cy="733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8072462" y="500048"/>
            <a:ext cx="8274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Bebas Neue Regular" pitchFamily="2" charset="-52"/>
                <a:ea typeface="+mj-ea"/>
                <a:cs typeface="+mj-cs"/>
              </a:rPr>
              <a:t>тыс.руб.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155094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ocuments\БЮДЖЕТ\2026 год\2026 год\2026 год\Бюджет на 2026 год\Бюджет на 2026 год\Бюджет на 2026 год\БЮДЖЕТ ДЛЯ ГРАЖДАН\обои для фона\Attachments_kirovsk_press@mail.ru_2025-11-19_15-41-16\7п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500084"/>
            <a:ext cx="9144000" cy="6096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563888" y="39580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71538" y="142858"/>
            <a:ext cx="7500990" cy="642942"/>
          </a:xfrm>
          <a:solidFill>
            <a:schemeClr val="tx2">
              <a:lumMod val="75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27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/>
            </a:r>
            <a:br>
              <a:rPr lang="ru-RU" sz="27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</a:br>
            <a:r>
              <a:rPr lang="ru-RU" sz="27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/>
            </a:r>
            <a:br>
              <a:rPr lang="ru-RU" sz="27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</a:br>
            <a:r>
              <a:rPr lang="ru-RU" sz="27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ПРОГНОЗ ДОХОДОВ </a:t>
            </a:r>
            <a:r>
              <a:rPr lang="ru-RU" sz="2700" b="1" dirty="0">
                <a:solidFill>
                  <a:schemeClr val="bg1"/>
                </a:solidFill>
                <a:latin typeface="Arial Narrow" panose="020B0606020202030204" pitchFamily="34" charset="0"/>
              </a:rPr>
              <a:t>БЮДЖЕТА МО «КИРОВСК»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/>
            </a:r>
            <a:b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</a:br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/>
            </a:r>
            <a:b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</a:br>
            <a:r>
              <a:rPr lang="ru-RU" sz="20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ОБЪЕМ </a:t>
            </a:r>
            <a:r>
              <a:rPr lang="ru-RU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И СТРУКТУРА НАЛОГОВЫХ И НЕНАЛОГОВЫХ ДОХОДОВ БЮДЖЕТА МО «КИРОВСК»</a:t>
            </a:r>
            <a:endParaRPr lang="ru-RU" sz="1600" dirty="0">
              <a:solidFill>
                <a:schemeClr val="bg1"/>
              </a:solidFill>
            </a:endParaRPr>
          </a:p>
        </p:txBody>
      </p:sp>
      <p:graphicFrame>
        <p:nvGraphicFramePr>
          <p:cNvPr id="15" name="Объект 1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880557939"/>
              </p:ext>
            </p:extLst>
          </p:nvPr>
        </p:nvGraphicFramePr>
        <p:xfrm>
          <a:off x="428596" y="1500162"/>
          <a:ext cx="8533612" cy="3538753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3957408"/>
                <a:gridCol w="970685"/>
                <a:gridCol w="1269357"/>
                <a:gridCol w="1269357"/>
                <a:gridCol w="1066805"/>
              </a:tblGrid>
              <a:tr h="418103"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Налоговые и неналоговые доходы</a:t>
                      </a:r>
                      <a:endParaRPr lang="ru-RU" sz="1400" b="1" kern="1200" dirty="0">
                        <a:solidFill>
                          <a:schemeClr val="lt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Оценка,</a:t>
                      </a:r>
                      <a:r>
                        <a:rPr lang="ru-RU" sz="1400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kern="1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тыс.руб</a:t>
                      </a:r>
                      <a:r>
                        <a:rPr lang="ru-RU" sz="1400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400" kern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14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2025 год</a:t>
                      </a:r>
                      <a:endParaRPr lang="ru-RU" sz="1400" b="1" kern="1200" dirty="0">
                        <a:solidFill>
                          <a:schemeClr val="lt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Прогноз, </a:t>
                      </a:r>
                      <a:r>
                        <a:rPr lang="ru-RU" sz="14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тыс.руб</a:t>
                      </a: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 smtClean="0"/>
                    </a:p>
                  </a:txBody>
                  <a:tcPr/>
                </a:tc>
              </a:tr>
              <a:tr h="367715">
                <a:tc v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ru-RU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ru-RU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1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2026 год</a:t>
                      </a:r>
                      <a:endParaRPr lang="ru-RU" sz="1400" b="1" kern="1200" dirty="0">
                        <a:solidFill>
                          <a:schemeClr val="lt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1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2027 год</a:t>
                      </a:r>
                      <a:endParaRPr lang="ru-RU" sz="1400" b="1" kern="1200" dirty="0" smtClean="0">
                        <a:solidFill>
                          <a:schemeClr val="lt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1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2028 год</a:t>
                      </a:r>
                      <a:endParaRPr lang="ru-RU" sz="1400" b="1" kern="1200" dirty="0" smtClean="0">
                        <a:solidFill>
                          <a:schemeClr val="lt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14332"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latin typeface="Times New Roman" pitchFamily="18" charset="0"/>
                          <a:cs typeface="Times New Roman" pitchFamily="18" charset="0"/>
                        </a:rPr>
                        <a:t>Налог на доходы физических лиц </a:t>
                      </a:r>
                      <a:endParaRPr lang="ru-RU" sz="105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latin typeface="Times New Roman"/>
                        </a:rPr>
                        <a:t>166 500,0</a:t>
                      </a:r>
                      <a:endParaRPr lang="ru-RU" sz="1100" b="1" i="0" u="none" strike="noStrike" dirty="0"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100" b="1" i="0" u="none" strike="noStrike" kern="1200" dirty="0" smtClean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179 000,0</a:t>
                      </a:r>
                      <a:endParaRPr kumimoji="0" lang="ru-RU" sz="1100" b="1" i="0" u="none" strike="noStrike" kern="1200" dirty="0">
                        <a:solidFill>
                          <a:schemeClr val="tx1"/>
                        </a:solidFill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100" b="1" i="0" u="none" strike="noStrike" kern="1200" dirty="0" smtClean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194 394,0</a:t>
                      </a:r>
                      <a:endParaRPr kumimoji="0" lang="ru-RU" sz="1100" b="1" i="0" u="none" strike="noStrike" kern="1200" dirty="0">
                        <a:solidFill>
                          <a:schemeClr val="tx1"/>
                        </a:solidFill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100" b="1" i="0" u="none" strike="noStrike" kern="1200" dirty="0" smtClean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211</a:t>
                      </a:r>
                      <a:r>
                        <a:rPr kumimoji="0" lang="ru-RU" sz="1100" b="1" i="0" u="none" strike="noStrike" kern="1200" baseline="0" dirty="0" smtClean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 112</a:t>
                      </a:r>
                      <a:r>
                        <a:rPr kumimoji="0" lang="ru-RU" sz="1100" b="1" i="0" u="none" strike="noStrike" kern="1200" dirty="0" smtClean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,0</a:t>
                      </a:r>
                      <a:endParaRPr kumimoji="0" lang="ru-RU" sz="1100" b="1" i="0" u="none" strike="noStrike" kern="1200" dirty="0">
                        <a:solidFill>
                          <a:schemeClr val="tx1"/>
                        </a:solidFill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solidFill>
                      <a:schemeClr val="bg2"/>
                    </a:solidFill>
                  </a:tcPr>
                </a:tc>
              </a:tr>
              <a:tr h="197597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050" b="1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Акцизы</a:t>
                      </a:r>
                      <a:endParaRPr lang="ru-RU" sz="1050" b="1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latin typeface="Times New Roman"/>
                        </a:rPr>
                        <a:t>5</a:t>
                      </a:r>
                      <a:r>
                        <a:rPr lang="ru-RU" sz="1100" b="1" i="0" u="none" strike="noStrike" dirty="0" smtClean="0">
                          <a:latin typeface="Times New Roman"/>
                        </a:rPr>
                        <a:t> 898,9</a:t>
                      </a:r>
                      <a:endParaRPr lang="ru-RU" sz="1100" b="1" i="0" u="none" strike="noStrike" dirty="0"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100" b="1" i="0" u="none" strike="noStrike" kern="1200" dirty="0" smtClean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6</a:t>
                      </a:r>
                      <a:r>
                        <a:rPr kumimoji="0" lang="ru-RU" sz="1100" b="1" i="0" u="none" strike="noStrike" kern="1200" baseline="0" dirty="0" smtClean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 563</a:t>
                      </a:r>
                      <a:r>
                        <a:rPr kumimoji="0" lang="ru-RU" sz="1100" b="1" i="0" u="none" strike="noStrike" kern="1200" dirty="0" smtClean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,3</a:t>
                      </a:r>
                      <a:endParaRPr kumimoji="0" lang="ru-RU" sz="1100" b="1" i="0" u="none" strike="noStrike" kern="1200" dirty="0">
                        <a:solidFill>
                          <a:schemeClr val="tx1"/>
                        </a:solidFill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100" b="1" i="0" u="none" strike="noStrike" kern="1200" dirty="0" smtClean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8 683,2</a:t>
                      </a:r>
                      <a:endParaRPr kumimoji="0" lang="ru-RU" sz="1100" b="1" i="0" u="none" strike="noStrike" kern="1200" dirty="0">
                        <a:solidFill>
                          <a:schemeClr val="tx1"/>
                        </a:solidFill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100" b="1" i="0" u="none" strike="noStrike" kern="1200" dirty="0" smtClean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8 683,2</a:t>
                      </a:r>
                      <a:endParaRPr kumimoji="0" lang="ru-RU" sz="1100" b="1" i="0" u="none" strike="noStrike" kern="1200" dirty="0">
                        <a:solidFill>
                          <a:schemeClr val="tx1"/>
                        </a:solidFill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solidFill>
                      <a:schemeClr val="bg2"/>
                    </a:solidFill>
                  </a:tcPr>
                </a:tc>
              </a:tr>
              <a:tr h="22260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 на имущество физических лиц</a:t>
                      </a:r>
                      <a:endParaRPr lang="ru-RU" sz="105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latin typeface="Times New Roman"/>
                        </a:rPr>
                        <a:t>15 514,9</a:t>
                      </a:r>
                      <a:endParaRPr lang="ru-RU" sz="1100" b="1" i="0" u="none" strike="noStrike" dirty="0"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100" b="1" i="0" u="none" strike="noStrike" kern="1200" dirty="0" smtClean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20 000,0</a:t>
                      </a:r>
                      <a:endParaRPr kumimoji="0" lang="ru-RU" sz="1100" b="1" i="0" u="none" strike="noStrike" kern="1200" dirty="0">
                        <a:solidFill>
                          <a:schemeClr val="tx1"/>
                        </a:solidFill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100" b="1" i="0" u="none" strike="noStrike" kern="1200" dirty="0" smtClean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20 368,0</a:t>
                      </a:r>
                      <a:endParaRPr kumimoji="0" lang="ru-RU" sz="1100" b="1" i="0" u="none" strike="noStrike" kern="1200" dirty="0">
                        <a:solidFill>
                          <a:schemeClr val="tx1"/>
                        </a:solidFill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100" b="1" i="0" u="none" strike="noStrike" kern="1200" dirty="0" smtClean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21 530,0</a:t>
                      </a:r>
                      <a:endParaRPr kumimoji="0" lang="ru-RU" sz="1100" b="1" i="0" u="none" strike="noStrike" kern="1200" dirty="0">
                        <a:solidFill>
                          <a:schemeClr val="tx1"/>
                        </a:solidFill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solidFill>
                      <a:schemeClr val="bg2"/>
                    </a:solidFill>
                  </a:tcPr>
                </a:tc>
              </a:tr>
              <a:tr h="24355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Земельный налог</a:t>
                      </a:r>
                      <a:endParaRPr lang="ru-RU" sz="105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latin typeface="Times New Roman"/>
                        </a:rPr>
                        <a:t>54 000,0</a:t>
                      </a:r>
                      <a:endParaRPr lang="ru-RU" sz="1100" b="1" i="0" u="none" strike="noStrike" dirty="0"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100" b="1" i="0" u="none" strike="noStrike" kern="1200" dirty="0" smtClean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53 000,0</a:t>
                      </a:r>
                      <a:endParaRPr kumimoji="0" lang="ru-RU" sz="1100" b="1" i="0" u="none" strike="noStrike" kern="1200" dirty="0">
                        <a:solidFill>
                          <a:schemeClr val="tx1"/>
                        </a:solidFill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100" b="1" i="0" u="none" strike="noStrike" kern="1200" dirty="0" smtClean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54 550,0</a:t>
                      </a:r>
                      <a:endParaRPr kumimoji="0" lang="ru-RU" sz="1100" b="1" i="0" u="none" strike="noStrike" kern="1200" dirty="0">
                        <a:solidFill>
                          <a:schemeClr val="tx1"/>
                        </a:solidFill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100" b="1" i="0" u="none" strike="noStrike" kern="1200" dirty="0" smtClean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55 148,0</a:t>
                      </a:r>
                      <a:endParaRPr kumimoji="0" lang="ru-RU" sz="1100" b="1" i="0" u="none" strike="noStrike" kern="1200" dirty="0">
                        <a:solidFill>
                          <a:schemeClr val="tx1"/>
                        </a:solidFill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solidFill>
                      <a:schemeClr val="bg2"/>
                    </a:solidFill>
                  </a:tcPr>
                </a:tc>
              </a:tr>
              <a:tr h="41810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от использования имущества, находящегося в государственной и муниципальной собственности</a:t>
                      </a:r>
                      <a:endParaRPr lang="ru-RU" sz="105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100" b="1" i="0" u="none" strike="noStrike" kern="1200" dirty="0" smtClean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65 700,0</a:t>
                      </a:r>
                      <a:endParaRPr kumimoji="0" lang="ru-RU" sz="1100" b="1" i="0" u="none" strike="noStrike" kern="1200" dirty="0">
                        <a:solidFill>
                          <a:schemeClr val="tx1"/>
                        </a:solidFill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100" b="1" i="0" u="none" strike="noStrike" kern="1200" dirty="0" smtClean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65 600,0</a:t>
                      </a:r>
                      <a:endParaRPr kumimoji="0" lang="ru-RU" sz="1100" b="1" i="0" u="none" strike="noStrike" kern="1200" dirty="0">
                        <a:solidFill>
                          <a:schemeClr val="tx1"/>
                        </a:solidFill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100" b="1" i="0" u="none" strike="noStrike" kern="1200" dirty="0" smtClean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67 652,0</a:t>
                      </a:r>
                      <a:endParaRPr kumimoji="0" lang="ru-RU" sz="1100" b="1" i="0" u="none" strike="noStrike" kern="1200" dirty="0">
                        <a:solidFill>
                          <a:schemeClr val="tx1"/>
                        </a:solidFill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100" b="1" i="0" u="none" strike="noStrike" kern="1200" dirty="0" smtClean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71 106,5</a:t>
                      </a:r>
                      <a:endParaRPr kumimoji="0" lang="ru-RU" sz="1100" b="1" i="0" u="none" strike="noStrike" kern="1200" dirty="0">
                        <a:solidFill>
                          <a:schemeClr val="tx1"/>
                        </a:solidFill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solidFill>
                      <a:schemeClr val="bg2"/>
                    </a:solidFill>
                  </a:tcPr>
                </a:tc>
              </a:tr>
              <a:tr h="400506"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latin typeface="Times New Roman" pitchFamily="18" charset="0"/>
                          <a:cs typeface="Times New Roman" pitchFamily="18" charset="0"/>
                        </a:rPr>
                        <a:t>Доходы от оказания платных услуг и компенсации затрат  государства</a:t>
                      </a:r>
                      <a:endParaRPr lang="ru-RU" sz="105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latin typeface="Times New Roman"/>
                        </a:rPr>
                        <a:t>7 100,0</a:t>
                      </a:r>
                      <a:endParaRPr lang="ru-RU" sz="1100" b="1" i="0" u="none" strike="noStrike" dirty="0"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100" b="1" i="0" u="none" strike="noStrike" kern="1200" dirty="0" smtClean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8 200,0</a:t>
                      </a:r>
                      <a:endParaRPr kumimoji="0" lang="ru-RU" sz="1100" b="1" i="0" u="none" strike="noStrike" kern="1200" dirty="0">
                        <a:solidFill>
                          <a:schemeClr val="tx1"/>
                        </a:solidFill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100" b="1" i="0" u="none" strike="noStrike" kern="1200" dirty="0" smtClean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8 200,0</a:t>
                      </a:r>
                      <a:endParaRPr kumimoji="0" lang="ru-RU" sz="1100" b="1" i="0" u="none" strike="noStrike" kern="1200" dirty="0">
                        <a:solidFill>
                          <a:schemeClr val="tx1"/>
                        </a:solidFill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100" b="1" i="0" u="none" strike="noStrike" kern="1200" dirty="0" smtClean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8</a:t>
                      </a:r>
                      <a:r>
                        <a:rPr kumimoji="0" lang="ru-RU" sz="1100" b="1" i="0" u="none" strike="noStrike" kern="1200" baseline="0" dirty="0" smtClean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 200</a:t>
                      </a:r>
                      <a:r>
                        <a:rPr kumimoji="0" lang="ru-RU" sz="1100" b="1" i="0" u="none" strike="noStrike" kern="1200" dirty="0" smtClean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,0</a:t>
                      </a:r>
                      <a:endParaRPr kumimoji="0" lang="ru-RU" sz="1100" b="1" i="0" u="none" strike="noStrike" kern="1200" dirty="0">
                        <a:solidFill>
                          <a:schemeClr val="tx1"/>
                        </a:solidFill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solidFill>
                      <a:schemeClr val="bg2"/>
                    </a:solidFill>
                  </a:tcPr>
                </a:tc>
              </a:tr>
              <a:tr h="41810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от продажи материальных и нематериальных активов </a:t>
                      </a:r>
                      <a:endParaRPr lang="ru-RU" sz="105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latin typeface="Times New Roman"/>
                        </a:rPr>
                        <a:t>5 000,0</a:t>
                      </a:r>
                      <a:endParaRPr lang="ru-RU" sz="1100" b="1" i="0" u="none" strike="noStrike" dirty="0"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en-US" sz="1100" b="1" i="0" u="none" strike="noStrike" kern="1200" dirty="0" smtClean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79 449</a:t>
                      </a:r>
                      <a:r>
                        <a:rPr kumimoji="0" lang="ru-RU" sz="1100" b="1" i="0" u="none" strike="noStrike" kern="1200" dirty="0" smtClean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,9</a:t>
                      </a:r>
                      <a:endParaRPr kumimoji="0" lang="ru-RU" sz="1100" b="1" i="0" u="none" strike="noStrike" kern="1200" dirty="0">
                        <a:solidFill>
                          <a:schemeClr val="tx1"/>
                        </a:solidFill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100" b="1" i="0" u="none" strike="noStrike" kern="1200" dirty="0" smtClean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42 700,0</a:t>
                      </a:r>
                      <a:endParaRPr kumimoji="0" lang="ru-RU" sz="1100" b="1" i="0" u="none" strike="noStrike" kern="1200" dirty="0">
                        <a:solidFill>
                          <a:schemeClr val="tx1"/>
                        </a:solidFill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100" b="1" i="0" u="none" strike="noStrike" kern="1200" dirty="0" smtClean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40 500,0</a:t>
                      </a:r>
                      <a:endParaRPr kumimoji="0" lang="ru-RU" sz="1100" b="1" i="0" u="none" strike="noStrike" kern="1200" dirty="0">
                        <a:solidFill>
                          <a:schemeClr val="tx1"/>
                        </a:solidFill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solidFill>
                      <a:schemeClr val="bg2"/>
                    </a:solidFill>
                  </a:tcPr>
                </a:tc>
              </a:tr>
              <a:tr h="37571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Штрафы, санкции, возмещение ущерба</a:t>
                      </a:r>
                      <a:endParaRPr lang="ru-RU" sz="105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latin typeface="Times New Roman"/>
                        </a:rPr>
                        <a:t>1 000,0</a:t>
                      </a:r>
                    </a:p>
                  </a:txBody>
                  <a:tcPr marL="7620" marR="7620" marT="762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1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1 000,0</a:t>
                      </a:r>
                    </a:p>
                  </a:txBody>
                  <a:tcPr marL="7620" marR="7620" marT="762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1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1 000,0</a:t>
                      </a:r>
                    </a:p>
                  </a:txBody>
                  <a:tcPr marL="7620" marR="7620" marT="762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100" b="1" i="0" u="none" strike="noStrike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1 000,0</a:t>
                      </a:r>
                    </a:p>
                  </a:txBody>
                  <a:tcPr marL="7620" marR="7620" marT="7620" marB="0" anchor="ctr">
                    <a:solidFill>
                      <a:schemeClr val="bg2"/>
                    </a:solidFill>
                  </a:tcPr>
                </a:tc>
              </a:tr>
              <a:tr h="21431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Прочие неналоговые доходы </a:t>
                      </a:r>
                      <a:endParaRPr lang="ru-RU" sz="105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latin typeface="Times New Roman"/>
                        </a:rPr>
                        <a:t>500,0</a:t>
                      </a:r>
                    </a:p>
                  </a:txBody>
                  <a:tcPr marL="7620" marR="7620" marT="762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100" b="1" i="0" u="none" strike="noStrike" kern="1200" dirty="0" smtClean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1 000,0</a:t>
                      </a:r>
                      <a:endParaRPr kumimoji="0" lang="ru-RU" sz="1100" b="1" i="0" u="none" strike="noStrike" kern="1200" dirty="0">
                        <a:solidFill>
                          <a:schemeClr val="tx1"/>
                        </a:solidFill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100" b="1" i="0" u="none" strike="noStrike" kern="1200" dirty="0" smtClean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1 000,0</a:t>
                      </a:r>
                      <a:endParaRPr kumimoji="0" lang="ru-RU" sz="1100" b="1" i="0" u="none" strike="noStrike" kern="1200" dirty="0">
                        <a:solidFill>
                          <a:schemeClr val="tx1"/>
                        </a:solidFill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100" b="1" i="0" u="none" strike="noStrike" kern="1200" dirty="0" smtClean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1 000,0</a:t>
                      </a:r>
                      <a:endParaRPr kumimoji="0" lang="ru-RU" sz="1100" b="1" i="0" u="none" strike="noStrike" kern="1200" dirty="0">
                        <a:solidFill>
                          <a:schemeClr val="tx1"/>
                        </a:solidFill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pic>
        <p:nvPicPr>
          <p:cNvPr id="1027" name="Picture 3" descr="ГЕРБ -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142858"/>
            <a:ext cx="642910" cy="733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385792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ocuments\БЮДЖЕТ\2026 год\2026 год\2026 год\Бюджет на 2026 год\Бюджет на 2026 год\Бюджет на 2026 год\БЮДЖЕТ ДЛЯ ГРАЖДАН\обои для фона\Attachments_kirovsk_press@mail.ru_2025-11-19_15-41-16\7п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785836"/>
            <a:ext cx="9144000" cy="6096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563888" y="39580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00100" y="214296"/>
            <a:ext cx="6215106" cy="543494"/>
          </a:xfrm>
          <a:solidFill>
            <a:schemeClr val="tx2">
              <a:lumMod val="75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27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/>
            </a:r>
            <a:br>
              <a:rPr lang="ru-RU" sz="27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</a:br>
            <a:r>
              <a:rPr lang="ru-RU" sz="27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ПРОГНОЗ ДОХОДОВ БЮДЖЕТА МО «КИРОВСК»</a:t>
            </a:r>
            <a:r>
              <a:rPr lang="en-US" b="1" dirty="0">
                <a:solidFill>
                  <a:schemeClr val="bg1"/>
                </a:solidFill>
                <a:latin typeface="Arial Narrow" panose="020B0606020202030204" pitchFamily="34" charset="0"/>
              </a:rPr>
              <a:t/>
            </a:r>
            <a:br>
              <a:rPr lang="en-US" b="1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endParaRPr lang="ru-RU" dirty="0">
              <a:solidFill>
                <a:schemeClr val="bg1"/>
              </a:solidFill>
            </a:endParaRPr>
          </a:p>
        </p:txBody>
      </p:sp>
      <p:graphicFrame>
        <p:nvGraphicFramePr>
          <p:cNvPr id="15" name="Объект 1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560120960"/>
              </p:ext>
            </p:extLst>
          </p:nvPr>
        </p:nvGraphicFramePr>
        <p:xfrm>
          <a:off x="714348" y="928676"/>
          <a:ext cx="8072493" cy="3857652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2754701"/>
                <a:gridCol w="1342033"/>
                <a:gridCol w="1483300"/>
                <a:gridCol w="1342033"/>
                <a:gridCol w="1150426"/>
              </a:tblGrid>
              <a:tr h="429238"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Безвозмездные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поступления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Оценка,</a:t>
                      </a:r>
                      <a:r>
                        <a:rPr lang="ru-RU" sz="16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kern="12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тыс.руб</a:t>
                      </a:r>
                      <a:r>
                        <a:rPr lang="ru-RU" sz="16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6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2025 год</a:t>
                      </a:r>
                      <a:endParaRPr lang="ru-RU" sz="16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Прогноз, </a:t>
                      </a:r>
                      <a:r>
                        <a:rPr lang="ru-RU" sz="16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тыс.руб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 smtClean="0"/>
                    </a:p>
                  </a:txBody>
                  <a:tcPr/>
                </a:tc>
              </a:tr>
              <a:tr h="523318">
                <a:tc v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ru-RU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ru-RU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2026 год</a:t>
                      </a:r>
                      <a:endParaRPr lang="ru-RU" sz="16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2027</a:t>
                      </a:r>
                      <a:r>
                        <a:rPr lang="ru-RU" sz="16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6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2028 год</a:t>
                      </a:r>
                      <a:endParaRPr lang="ru-RU" sz="16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618511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Субсидии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50 889,9</a:t>
                      </a:r>
                      <a:endParaRPr kumimoji="0"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4 135,7</a:t>
                      </a:r>
                      <a:endParaRPr kumimoji="0"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7 984,5</a:t>
                      </a:r>
                      <a:endParaRPr kumimoji="0"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0,0</a:t>
                      </a:r>
                      <a:endParaRPr kumimoji="0"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2"/>
                    </a:solidFill>
                  </a:tcPr>
                </a:tc>
              </a:tr>
              <a:tr h="963581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Дотации 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выравнивание бюджетной обеспеченности</a:t>
                      </a:r>
                      <a:endParaRPr lang="ru-RU" sz="1800" b="1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39 487,3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33 316,0</a:t>
                      </a:r>
                    </a:p>
                  </a:txBody>
                  <a:tcPr marL="7620" marR="7620" marT="762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27 327,6</a:t>
                      </a:r>
                      <a:endParaRPr kumimoji="0"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24 876,1</a:t>
                      </a:r>
                      <a:endParaRPr kumimoji="0"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2"/>
                    </a:solidFill>
                  </a:tcPr>
                </a:tc>
              </a:tr>
              <a:tr h="57881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Субвенции</a:t>
                      </a:r>
                      <a:endParaRPr lang="ru-RU" sz="18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10,6</a:t>
                      </a:r>
                      <a:endParaRPr lang="ru-RU" sz="18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6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6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6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74419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Иные межбюджетные трансферты</a:t>
                      </a:r>
                      <a:endParaRPr lang="ru-RU" sz="18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10 000,0</a:t>
                      </a:r>
                      <a:endParaRPr lang="ru-RU" sz="18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6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6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  <a:p>
                      <a:pPr algn="ctr" fontAlgn="b"/>
                      <a:endParaRPr lang="ru-RU" sz="16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pic>
        <p:nvPicPr>
          <p:cNvPr id="1027" name="Picture 3" descr="ГЕРБ -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0"/>
            <a:ext cx="642910" cy="733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582785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ocuments\БЮДЖЕТ\2026 год\2026 год\2026 год\Бюджет на 2026 год\Бюджет на 2026 год\Бюджет на 2026 год\БЮДЖЕТ ДЛЯ ГРАЖДАН\обои для фона\Attachments_kirovsk_press@mail.ru_2025-11-19_15-41-16\7п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571522"/>
            <a:ext cx="9144000" cy="609600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1604" y="214296"/>
            <a:ext cx="5929354" cy="500066"/>
          </a:xfrm>
          <a:solidFill>
            <a:schemeClr val="tx2">
              <a:lumMod val="75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Bebas Neue Regular" pitchFamily="2" charset="-52"/>
              </a:rPr>
              <a:t>                          </a:t>
            </a:r>
            <a:br>
              <a:rPr lang="ru-RU" sz="3200" b="1" dirty="0" smtClean="0">
                <a:solidFill>
                  <a:schemeClr val="bg1"/>
                </a:solidFill>
                <a:latin typeface="Bebas Neue Regular" pitchFamily="2" charset="-52"/>
              </a:rPr>
            </a:br>
            <a:r>
              <a:rPr lang="ru-RU" sz="3200" b="1" dirty="0" smtClean="0">
                <a:solidFill>
                  <a:schemeClr val="bg1"/>
                </a:solidFill>
                <a:latin typeface="Bebas Neue Regular" pitchFamily="2" charset="-52"/>
              </a:rPr>
              <a:t>Доходы  </a:t>
            </a:r>
            <a:r>
              <a:rPr lang="ru-RU" sz="3200" b="1" dirty="0">
                <a:solidFill>
                  <a:schemeClr val="bg1"/>
                </a:solidFill>
                <a:latin typeface="Bebas Neue Regular" pitchFamily="2" charset="-52"/>
              </a:rPr>
              <a:t>бюджета </a:t>
            </a:r>
            <a:r>
              <a:rPr lang="ru-RU" sz="3200" b="1" dirty="0" smtClean="0">
                <a:solidFill>
                  <a:schemeClr val="bg1"/>
                </a:solidFill>
                <a:latin typeface="Bebas Neue Regular" pitchFamily="2" charset="-52"/>
              </a:rPr>
              <a:t>на  2026 год	</a:t>
            </a:r>
            <a:r>
              <a:rPr lang="ru-RU" sz="1400" b="1" dirty="0" smtClean="0">
                <a:solidFill>
                  <a:schemeClr val="bg1"/>
                </a:solidFill>
                <a:latin typeface="Bebas Neue Regular" pitchFamily="2" charset="-52"/>
              </a:rPr>
              <a:t>тыс.руб.</a:t>
            </a:r>
            <a:r>
              <a:rPr lang="ru-RU" sz="2400" dirty="0" smtClean="0">
                <a:solidFill>
                  <a:schemeClr val="tx1"/>
                </a:solidFill>
                <a:latin typeface="Bebas Neue Regular" pitchFamily="2" charset="-52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Bebas Neue Regular" pitchFamily="2" charset="-52"/>
              </a:rPr>
            </a:br>
            <a:r>
              <a:rPr lang="ru-RU" sz="2400" dirty="0" smtClean="0">
                <a:solidFill>
                  <a:schemeClr val="tx1"/>
                </a:solidFill>
                <a:latin typeface="Bebas Neue Regular" pitchFamily="2" charset="-52"/>
              </a:rPr>
              <a:t>                                                                                                                                </a:t>
            </a:r>
            <a:endParaRPr lang="ru-RU" sz="1800" dirty="0">
              <a:solidFill>
                <a:schemeClr val="bg1"/>
              </a:solidFill>
              <a:latin typeface="Bebas Neue Regular" pitchFamily="2" charset="-52"/>
            </a:endParaRPr>
          </a:p>
        </p:txBody>
      </p:sp>
      <p:graphicFrame>
        <p:nvGraphicFramePr>
          <p:cNvPr id="51" name="Диаграмма 50"/>
          <p:cNvGraphicFramePr/>
          <p:nvPr/>
        </p:nvGraphicFramePr>
        <p:xfrm>
          <a:off x="428596" y="1142990"/>
          <a:ext cx="8501122" cy="36750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5" name="Picture 3" descr="ГЕРБ -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0"/>
            <a:ext cx="642910" cy="733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4036</TotalTime>
  <Words>1324</Words>
  <Application>Microsoft Office PowerPoint</Application>
  <PresentationFormat>Экран (16:9)</PresentationFormat>
  <Paragraphs>417</Paragraphs>
  <Slides>19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38" baseType="lpstr">
      <vt:lpstr>Arial</vt:lpstr>
      <vt:lpstr>Franklin Gothic Medium Cond</vt:lpstr>
      <vt:lpstr>Constantia</vt:lpstr>
      <vt:lpstr>Arial Narrow</vt:lpstr>
      <vt:lpstr>Corbel</vt:lpstr>
      <vt:lpstr>Bahnschrift SemiLight SemiConde</vt:lpstr>
      <vt:lpstr>Times New Roman</vt:lpstr>
      <vt:lpstr>Wingdings 2</vt:lpstr>
      <vt:lpstr>Bahnschrift SemiLight Condensed</vt:lpstr>
      <vt:lpstr>Bahnschrift Light SemiCondensed</vt:lpstr>
      <vt:lpstr>Gadugi</vt:lpstr>
      <vt:lpstr>Bebas Neue Regular</vt:lpstr>
      <vt:lpstr>Wingdings</vt:lpstr>
      <vt:lpstr>Bahnschrift SemiBold</vt:lpstr>
      <vt:lpstr>Bahnschrift SemiBold Condensed</vt:lpstr>
      <vt:lpstr>Calibri</vt:lpstr>
      <vt:lpstr>Verdana</vt:lpstr>
      <vt:lpstr>Gill Sans MT</vt:lpstr>
      <vt:lpstr>Солнцестояние</vt:lpstr>
      <vt:lpstr>    Бюджет для граждан</vt:lpstr>
      <vt:lpstr>Муниципальное образование «Кировск»</vt:lpstr>
      <vt:lpstr>    Задачи бюджетной политики на 2026 год и плановый период 2027-2028 годов</vt:lpstr>
      <vt:lpstr>глоссарий</vt:lpstr>
      <vt:lpstr>Основные параметры  бюджета МО «Кировск»</vt:lpstr>
      <vt:lpstr>Прогноз  основных  характеристик  бюджета  на  2026-2028  годы </vt:lpstr>
      <vt:lpstr>  ПРОГНОЗ ДОХОДОВ БЮДЖЕТА МО «КИРОВСК»  ОБЪЕМ И СТРУКТУРА НАЛОГОВЫХ И НЕНАЛОГОВЫХ ДОХОДОВ БЮДЖЕТА МО «КИРОВСК»</vt:lpstr>
      <vt:lpstr> ПРОГНОЗ ДОХОДОВ БЮДЖЕТА МО «КИРОВСК» </vt:lpstr>
      <vt:lpstr>                           Доходы  бюджета на  2026 год тыс.руб.                                                                                                                                 </vt:lpstr>
      <vt:lpstr> Налоговые и неналоговые доходы бюджета  МО «Кировск»  </vt:lpstr>
      <vt:lpstr>Слайд 11</vt:lpstr>
      <vt:lpstr>Слайд 12</vt:lpstr>
      <vt:lpstr>Слайд 13</vt:lpstr>
      <vt:lpstr>Планируемые работы по благоустройству города в 2026 году</vt:lpstr>
      <vt:lpstr>Проект благоустройства общественной территории «Огни Маяков» в 2026 году</vt:lpstr>
      <vt:lpstr>Проект благоустройства общественной территории «Огни Маяков» в 2026 году</vt:lpstr>
      <vt:lpstr>Слайд 17</vt:lpstr>
      <vt:lpstr>Муниципальные программы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Пользователь Windows</cp:lastModifiedBy>
  <cp:revision>542</cp:revision>
  <dcterms:created xsi:type="dcterms:W3CDTF">2020-04-18T10:10:20Z</dcterms:created>
  <dcterms:modified xsi:type="dcterms:W3CDTF">2025-12-02T09:24:21Z</dcterms:modified>
</cp:coreProperties>
</file>